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76" r:id="rId1"/>
  </p:sldMasterIdLst>
  <p:notesMasterIdLst>
    <p:notesMasterId r:id="rId31"/>
  </p:notesMasterIdLst>
  <p:sldIdLst>
    <p:sldId id="256" r:id="rId2"/>
    <p:sldId id="1337" r:id="rId3"/>
    <p:sldId id="257" r:id="rId4"/>
    <p:sldId id="1342" r:id="rId5"/>
    <p:sldId id="1335" r:id="rId6"/>
    <p:sldId id="1393" r:id="rId7"/>
    <p:sldId id="1389" r:id="rId8"/>
    <p:sldId id="1391" r:id="rId9"/>
    <p:sldId id="1376" r:id="rId10"/>
    <p:sldId id="1395" r:id="rId11"/>
    <p:sldId id="1365" r:id="rId12"/>
    <p:sldId id="1367" r:id="rId13"/>
    <p:sldId id="1392" r:id="rId14"/>
    <p:sldId id="1381" r:id="rId15"/>
    <p:sldId id="1364" r:id="rId16"/>
    <p:sldId id="1398" r:id="rId17"/>
    <p:sldId id="1399" r:id="rId18"/>
    <p:sldId id="1400" r:id="rId19"/>
    <p:sldId id="1401" r:id="rId20"/>
    <p:sldId id="1404" r:id="rId21"/>
    <p:sldId id="1402" r:id="rId22"/>
    <p:sldId id="1403" r:id="rId23"/>
    <p:sldId id="1397" r:id="rId24"/>
    <p:sldId id="1360" r:id="rId25"/>
    <p:sldId id="1359" r:id="rId26"/>
    <p:sldId id="1326" r:id="rId27"/>
    <p:sldId id="1339" r:id="rId28"/>
    <p:sldId id="1340" r:id="rId29"/>
    <p:sldId id="134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.Alm" initials="A" lastIdx="1" clrIdx="0">
    <p:extLst>
      <p:ext uri="{19B8F6BF-5375-455C-9EA6-DF929625EA0E}">
        <p15:presenceInfo xmlns:p15="http://schemas.microsoft.com/office/powerpoint/2012/main" userId="S::April.Alm@transylvaniacounty.org::62d288ea-bc55-42db-b939-025754554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4T14:12:13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4T14:12:13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C184E-024B-4A13-974B-E81E7A2388F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6BAC7-7D6C-4D00-AC13-8001A2D6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0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2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5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9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9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601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9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0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8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768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docs.google.com/forms/d/1hRy4CF_Z9aIPbPhQsbleqOLjcXoLZHFy2M5JCnoMlAQ/edit#respon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55lFY5hghTw4snWJnbEvQ3Ab-NURQtHjNx3BcaZWtvw/edit#respons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white van parked in a parking lot&#10;&#10;Description automatically generated">
            <a:extLst>
              <a:ext uri="{FF2B5EF4-FFF2-40B4-BE49-F238E27FC236}">
                <a16:creationId xmlns:a16="http://schemas.microsoft.com/office/drawing/2014/main" id="{1A5C867C-BAFB-4A1B-3EA2-77A7CA489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28" b="23572"/>
          <a:stretch/>
        </p:blipFill>
        <p:spPr>
          <a:xfrm>
            <a:off x="-254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6C27B-67F5-4F02-BD26-9FAFD8E8C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Transportation Advisory Board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36EDF-C278-C2AD-6DE0-CC6270C73E31}"/>
              </a:ext>
            </a:extLst>
          </p:cNvPr>
          <p:cNvSpPr txBox="1"/>
          <p:nvPr/>
        </p:nvSpPr>
        <p:spPr>
          <a:xfrm>
            <a:off x="1709530" y="3869634"/>
            <a:ext cx="8767860" cy="138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November 13, 2024</a:t>
            </a:r>
          </a:p>
        </p:txBody>
      </p:sp>
    </p:spTree>
    <p:extLst>
      <p:ext uri="{BB962C8B-B14F-4D97-AF65-F5344CB8AC3E}">
        <p14:creationId xmlns:p14="http://schemas.microsoft.com/office/powerpoint/2010/main" val="4751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4B0D91-7AAF-EFBE-1E0D-58106C53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57D-F714-E807-362B-C70394DD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Q-1 FY24 Transportation Operational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FA9A-4D91-2647-BF9B-31CF3C21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B0A26B-1F23-53FA-C36C-8C63743CF95F}"/>
                  </a:ext>
                </a:extLst>
              </p14:cNvPr>
              <p14:cNvContentPartPr/>
              <p14:nvPr/>
            </p14:nvContentPartPr>
            <p14:xfrm>
              <a:off x="3924713" y="4537297"/>
              <a:ext cx="360" cy="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B0A26B-1F23-53FA-C36C-8C63743CF9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7073" y="4519297"/>
                <a:ext cx="36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5D5142-24F9-3D81-29DD-F9649FDA8A99}"/>
                  </a:ext>
                </a:extLst>
              </p14:cNvPr>
              <p14:cNvContentPartPr/>
              <p14:nvPr/>
            </p14:nvContentPartPr>
            <p14:xfrm>
              <a:off x="4761353" y="469245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5D5142-24F9-3D81-29DD-F9649FDA8A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3713" y="467481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4C378E8-4954-6334-D377-D53A564D9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49" y="1592190"/>
            <a:ext cx="5052498" cy="4503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F3275-546D-243C-FFBF-73CF6566C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306" y="2011680"/>
            <a:ext cx="685803" cy="408432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7DCD4E-BAF4-42F0-3EBC-55EE60C9D376}"/>
              </a:ext>
            </a:extLst>
          </p:cNvPr>
          <p:cNvCxnSpPr>
            <a:cxnSpLocks/>
          </p:cNvCxnSpPr>
          <p:nvPr/>
        </p:nvCxnSpPr>
        <p:spPr>
          <a:xfrm flipH="1">
            <a:off x="6699109" y="3517640"/>
            <a:ext cx="840026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8F8909-4A11-6A82-19C3-E409D79A61DC}"/>
              </a:ext>
            </a:extLst>
          </p:cNvPr>
          <p:cNvCxnSpPr>
            <a:cxnSpLocks/>
          </p:cNvCxnSpPr>
          <p:nvPr/>
        </p:nvCxnSpPr>
        <p:spPr>
          <a:xfrm flipH="1">
            <a:off x="6699109" y="4761722"/>
            <a:ext cx="840026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6A9E02-193E-A8FE-FF34-1E7EE765B315}"/>
              </a:ext>
            </a:extLst>
          </p:cNvPr>
          <p:cNvCxnSpPr>
            <a:cxnSpLocks/>
          </p:cNvCxnSpPr>
          <p:nvPr/>
        </p:nvCxnSpPr>
        <p:spPr>
          <a:xfrm flipH="1">
            <a:off x="6699109" y="6002693"/>
            <a:ext cx="840026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EC7885-5AF8-7C78-D381-56F50BA12804}"/>
              </a:ext>
            </a:extLst>
          </p:cNvPr>
          <p:cNvSpPr txBox="1"/>
          <p:nvPr/>
        </p:nvSpPr>
        <p:spPr>
          <a:xfrm>
            <a:off x="7539135" y="3333817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Van Riders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AA1FD-D54A-C44A-7BC9-94D13AB4A804}"/>
              </a:ext>
            </a:extLst>
          </p:cNvPr>
          <p:cNvSpPr txBox="1"/>
          <p:nvPr/>
        </p:nvSpPr>
        <p:spPr>
          <a:xfrm>
            <a:off x="7582298" y="4575962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 Riders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979806-3069-7C38-8CEE-433CBEC64207}"/>
              </a:ext>
            </a:extLst>
          </p:cNvPr>
          <p:cNvSpPr txBox="1"/>
          <p:nvPr/>
        </p:nvSpPr>
        <p:spPr>
          <a:xfrm>
            <a:off x="7552632" y="5818107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 Van Riders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C3FD14-9CDD-DE76-51DE-84415DC6CD84}"/>
              </a:ext>
            </a:extLst>
          </p:cNvPr>
          <p:cNvSpPr/>
          <p:nvPr/>
        </p:nvSpPr>
        <p:spPr>
          <a:xfrm>
            <a:off x="6307358" y="4662490"/>
            <a:ext cx="416117" cy="168790"/>
          </a:xfrm>
          <a:prstGeom prst="ellips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86AC52-1A03-D358-ACC7-D4E6065D90C8}"/>
              </a:ext>
            </a:extLst>
          </p:cNvPr>
          <p:cNvSpPr/>
          <p:nvPr/>
        </p:nvSpPr>
        <p:spPr>
          <a:xfrm>
            <a:off x="6289978" y="5918298"/>
            <a:ext cx="416117" cy="168790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1A1E8F-B9A2-2CA0-7D60-DA4CDAEC507C}"/>
              </a:ext>
            </a:extLst>
          </p:cNvPr>
          <p:cNvSpPr txBox="1"/>
          <p:nvPr/>
        </p:nvSpPr>
        <p:spPr>
          <a:xfrm>
            <a:off x="6802016" y="5011358"/>
            <a:ext cx="147423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Higher than FY25</a:t>
            </a:r>
          </a:p>
        </p:txBody>
      </p:sp>
    </p:spTree>
    <p:extLst>
      <p:ext uri="{BB962C8B-B14F-4D97-AF65-F5344CB8AC3E}">
        <p14:creationId xmlns:p14="http://schemas.microsoft.com/office/powerpoint/2010/main" val="368658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4F58-8407-60E1-E414-964DDFE6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Fixed Route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Monthly</a:t>
            </a:r>
          </a:p>
        </p:txBody>
      </p:sp>
      <p:pic>
        <p:nvPicPr>
          <p:cNvPr id="7" name="Content Placeholder 6" descr="A graph of a bus&#10;&#10;Description automatically generated">
            <a:extLst>
              <a:ext uri="{FF2B5EF4-FFF2-40B4-BE49-F238E27FC236}">
                <a16:creationId xmlns:a16="http://schemas.microsoft.com/office/drawing/2014/main" id="{18ED60F6-30C3-C6A7-B1E8-50B61ACF0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1769" t="11835" r="22223" b="12522"/>
          <a:stretch/>
        </p:blipFill>
        <p:spPr>
          <a:xfrm>
            <a:off x="4073235" y="426028"/>
            <a:ext cx="7855529" cy="6151340"/>
          </a:xfrm>
        </p:spPr>
      </p:pic>
    </p:spTree>
    <p:extLst>
      <p:ext uri="{BB962C8B-B14F-4D97-AF65-F5344CB8AC3E}">
        <p14:creationId xmlns:p14="http://schemas.microsoft.com/office/powerpoint/2010/main" val="404287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4F5A-33F6-154F-4CAE-9B078E63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/>
              <a:t>Demand Response</a:t>
            </a:r>
          </a:p>
        </p:txBody>
      </p:sp>
      <p:pic>
        <p:nvPicPr>
          <p:cNvPr id="7" name="Content Placeholder 6" descr="A graph of a bus&#10;&#10;Description automatically generated with medium confidence">
            <a:extLst>
              <a:ext uri="{FF2B5EF4-FFF2-40B4-BE49-F238E27FC236}">
                <a16:creationId xmlns:a16="http://schemas.microsoft.com/office/drawing/2014/main" id="{CBC5E9CC-95AA-D3EA-439B-BDECBB43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54" t="15437" r="25260" b="15352"/>
          <a:stretch/>
        </p:blipFill>
        <p:spPr>
          <a:xfrm>
            <a:off x="720853" y="1070264"/>
            <a:ext cx="6809388" cy="491011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6302BD-F19E-5146-C0AD-B2FEB00F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4370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F4C7-325E-917E-8DB7-4D5CAE130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VI-B. </a:t>
            </a:r>
            <a:r>
              <a:rPr lang="en-US" sz="5400" b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Unified Grant Application and ROAP Update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82246-7FFF-FEBD-AAA4-CC73F94DB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8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F4C7-325E-917E-8DB7-4D5CAE130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VI-C. </a:t>
            </a:r>
            <a:r>
              <a:rPr lang="en-US" b="0" cap="none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Fixed Route Re-Routing Update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82246-7FFF-FEBD-AAA4-CC73F94DB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1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A041-7322-415C-828A-35BED6BF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VI-C.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Fixed Rerouting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4801-977C-839A-567C-E7741312E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see below the schedule and summary of making changes to the Fixed Route.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6DAD0-D978-1671-A0A8-27A2FE4F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58" y="2788965"/>
            <a:ext cx="8813391" cy="37587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01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pie chart&#10;&#10;Description automatically generated">
            <a:extLst>
              <a:ext uri="{FF2B5EF4-FFF2-40B4-BE49-F238E27FC236}">
                <a16:creationId xmlns:a16="http://schemas.microsoft.com/office/drawing/2014/main" id="{739D5072-055A-757A-4F56-6AA5E5FE4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77" y="539844"/>
            <a:ext cx="5451623" cy="2889156"/>
          </a:xfrm>
          <a:prstGeom prst="rect">
            <a:avLst/>
          </a:prstGeom>
        </p:spPr>
      </p:pic>
      <p:pic>
        <p:nvPicPr>
          <p:cNvPr id="5" name="Picture 4" descr="A pie chart with a red circle and blue circle&#10;&#10;Description automatically generated">
            <a:extLst>
              <a:ext uri="{FF2B5EF4-FFF2-40B4-BE49-F238E27FC236}">
                <a16:creationId xmlns:a16="http://schemas.microsoft.com/office/drawing/2014/main" id="{8B49F231-C435-747B-11A9-9BC1C86F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879" y="539844"/>
            <a:ext cx="4972744" cy="2724530"/>
          </a:xfrm>
          <a:prstGeom prst="rect">
            <a:avLst/>
          </a:prstGeom>
        </p:spPr>
      </p:pic>
      <p:pic>
        <p:nvPicPr>
          <p:cNvPr id="7" name="Picture 6" descr="A pie chart with numbers and a few percentages&#10;&#10;Description automatically generated">
            <a:extLst>
              <a:ext uri="{FF2B5EF4-FFF2-40B4-BE49-F238E27FC236}">
                <a16:creationId xmlns:a16="http://schemas.microsoft.com/office/drawing/2014/main" id="{FE177195-F9A2-3F33-B7F1-63EDF6075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77" y="3859390"/>
            <a:ext cx="5858693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19ACC-64E1-A3CA-3841-F8308624E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36B99-DEAF-64B1-BD29-41F84323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91" y="326078"/>
            <a:ext cx="7001852" cy="3057952"/>
          </a:xfrm>
          <a:prstGeom prst="rect">
            <a:avLst/>
          </a:prstGeom>
        </p:spPr>
      </p:pic>
      <p:pic>
        <p:nvPicPr>
          <p:cNvPr id="3" name="Picture 2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9BDF8115-3999-63F6-DCB6-19055C201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91" y="3318887"/>
            <a:ext cx="7001852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E823E-D525-1E1A-753E-C0B3DFAF8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4EAD9000-9B29-40A4-FA1F-B2DF44DE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68" y="295518"/>
            <a:ext cx="6973273" cy="3238952"/>
          </a:xfrm>
          <a:prstGeom prst="rect">
            <a:avLst/>
          </a:prstGeom>
        </p:spPr>
      </p:pic>
      <p:pic>
        <p:nvPicPr>
          <p:cNvPr id="7" name="Picture 6" descr="A pie chart with text and numbers&#10;&#10;Description automatically generated">
            <a:extLst>
              <a:ext uri="{FF2B5EF4-FFF2-40B4-BE49-F238E27FC236}">
                <a16:creationId xmlns:a16="http://schemas.microsoft.com/office/drawing/2014/main" id="{FA164937-5CDA-EF15-D67E-05C5F03D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68" y="3402402"/>
            <a:ext cx="7078063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00E9E-1CFB-99DE-F431-3A0D717C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8C7DC981-A711-D653-A34E-473278892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66" y="651905"/>
            <a:ext cx="5085834" cy="465299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0E8B521-798E-21E4-8F4B-4CB04C26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831" y="1390769"/>
            <a:ext cx="4441694" cy="20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I. </a:t>
            </a:r>
            <a:r>
              <a:rPr lang="en-US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</a:t>
            </a:r>
            <a:endParaRPr lang="en-US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5EAC-22EC-964E-A5E2-23D1700EB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text box&#10;&#10;Description automatically generated">
            <a:extLst>
              <a:ext uri="{FF2B5EF4-FFF2-40B4-BE49-F238E27FC236}">
                <a16:creationId xmlns:a16="http://schemas.microsoft.com/office/drawing/2014/main" id="{63126EC2-611F-54E5-B13A-CA4C8FB2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04" y="255049"/>
            <a:ext cx="5996535" cy="401750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C1CEEB-DF2F-9E2D-8372-9C0C8DEC5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504" y="3924191"/>
            <a:ext cx="5996535" cy="26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5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CBDC1-ED40-A0EF-37E0-450665FCE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BC91943D-90C1-9CC7-EA3B-42056C67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17" y="688765"/>
            <a:ext cx="7097115" cy="3381847"/>
          </a:xfrm>
          <a:prstGeom prst="rect">
            <a:avLst/>
          </a:prstGeom>
        </p:spPr>
      </p:pic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DF75C22-3239-886C-F542-1B55958A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944" y="1563786"/>
            <a:ext cx="5068007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9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8A41E-F65B-F9B2-82F8-E04206592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E0DBC8F3-ED75-2963-096D-D293EFDC4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99" y="441631"/>
            <a:ext cx="6982799" cy="2676899"/>
          </a:xfrm>
          <a:prstGeom prst="rect">
            <a:avLst/>
          </a:prstGeom>
        </p:spPr>
      </p:pic>
      <p:pic>
        <p:nvPicPr>
          <p:cNvPr id="6" name="Picture 5" descr="A graph with numbers and text&#10;&#10;Description automatically generated">
            <a:extLst>
              <a:ext uri="{FF2B5EF4-FFF2-40B4-BE49-F238E27FC236}">
                <a16:creationId xmlns:a16="http://schemas.microsoft.com/office/drawing/2014/main" id="{9764B6F8-274F-3514-6AA2-31C68BFDD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626" y="3429000"/>
            <a:ext cx="7144747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7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515A6-83A2-F559-C37F-31918A53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654F-8029-2501-9672-29F2A199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VI-C. </a:t>
            </a:r>
            <a:r>
              <a:rPr lang="en-US" dirty="0"/>
              <a:t>Fixed Rerouting Report/Next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A956-A262-7205-BB8E-E811ABB3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https://docs.google.com/forms/d/1hRy4CF_Z9aIPbPhQsbleqOLjcXoLZHFy2M5JCnoMlAQ/edit#responses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A6DF3EC3-0A07-E744-6AF0-2B1F7C369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5610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91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VI-D. </a:t>
            </a:r>
            <a:r>
              <a:rPr lang="en-US" dirty="0">
                <a:solidFill>
                  <a:srgbClr val="00B0F0"/>
                </a:solidFill>
              </a:rPr>
              <a:t>Land of Sky RPO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Vicki Eastland</a:t>
            </a:r>
          </a:p>
        </p:txBody>
      </p:sp>
    </p:spTree>
    <p:extLst>
      <p:ext uri="{BB962C8B-B14F-4D97-AF65-F5344CB8AC3E}">
        <p14:creationId xmlns:p14="http://schemas.microsoft.com/office/powerpoint/2010/main" val="3480602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0052-E400-CF6D-00A3-3BD4481D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63364"/>
            <a:ext cx="6657476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1" dirty="0">
                <a:solidFill>
                  <a:schemeClr val="tx1"/>
                </a:solidFill>
              </a:rPr>
              <a:t>New Business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5BCE-2518-29F5-F3CB-A56D47719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636139F-26FC-4851-B519-A0B0980C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959" y="356650"/>
            <a:ext cx="10058400" cy="1450757"/>
          </a:xfrm>
        </p:spPr>
        <p:txBody>
          <a:bodyPr>
            <a:noAutofit/>
          </a:bodyPr>
          <a:lstStyle/>
          <a:p>
            <a:r>
              <a:rPr lang="en-US" dirty="0"/>
              <a:t>VII-A.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TAB Meeting Date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B045A-E3F0-B5AC-9C6D-094F9EA61B5A}"/>
              </a:ext>
            </a:extLst>
          </p:cNvPr>
          <p:cNvSpPr txBox="1"/>
          <p:nvPr/>
        </p:nvSpPr>
        <p:spPr>
          <a:xfrm>
            <a:off x="998641" y="1892855"/>
            <a:ext cx="9507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https://docs.google.com/forms/d/155lFY5hghTw4snWJnbEvQ3Ab-NURQtHjNx3BcaZWtvw/edit#responses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44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Public Comment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15-Minute Time limit (speakers are held to three minutes)</a:t>
            </a:r>
          </a:p>
        </p:txBody>
      </p:sp>
    </p:spTree>
    <p:extLst>
      <p:ext uri="{BB962C8B-B14F-4D97-AF65-F5344CB8AC3E}">
        <p14:creationId xmlns:p14="http://schemas.microsoft.com/office/powerpoint/2010/main" val="905048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VII.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Board Members Comments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21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Thank you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ptos Light" panose="020B0004020202020204" pitchFamily="34" charset="0"/>
              </a:rPr>
              <a:t>Next TAB meeting will be on ??????, in the Large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ptos Light" panose="020B0004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ptos Light" panose="020B0004020202020204" pitchFamily="34" charset="0"/>
              </a:rPr>
              <a:t>DSS Conference Room,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ptos Light" panose="020B0004020202020204" pitchFamily="34" charset="0"/>
              </a:rPr>
              <a:t>2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Aptos Light" panose="020B0004020202020204" pitchFamily="34" charset="0"/>
              </a:rPr>
              <a:t>nd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ptos Light" panose="020B0004020202020204" pitchFamily="34" charset="0"/>
              </a:rPr>
              <a:t> Floor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ptos Light" panose="020B00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3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29D4-8B46-4406-A647-E3A588D1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II. </a:t>
            </a:r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Agenda Modifications</a:t>
            </a:r>
            <a:endParaRPr lang="en-US" sz="4500" b="1" cap="all" dirty="0">
              <a:ln w="15875">
                <a:solidFill>
                  <a:sysClr val="window" lastClr="FFFFFF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rgbClr val="DF5327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75886-00A6-4DD0-1A71-ED8765BEFEFF}"/>
              </a:ext>
            </a:extLst>
          </p:cNvPr>
          <p:cNvSpPr txBox="1"/>
          <p:nvPr/>
        </p:nvSpPr>
        <p:spPr>
          <a:xfrm>
            <a:off x="858415" y="1791478"/>
            <a:ext cx="623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Add Van Driver Highlight to Consent Agenda</a:t>
            </a:r>
          </a:p>
        </p:txBody>
      </p:sp>
    </p:spTree>
    <p:extLst>
      <p:ext uri="{BB962C8B-B14F-4D97-AF65-F5344CB8AC3E}">
        <p14:creationId xmlns:p14="http://schemas.microsoft.com/office/powerpoint/2010/main" val="87532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29D4-8B46-4406-A647-E3A588D1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III.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Consent Agenda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018C3-4480-5EA1-CBB9-D1FC3F27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77" y="2057400"/>
            <a:ext cx="6524894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August </a:t>
            </a:r>
            <a:r>
              <a:rPr lang="en-US" dirty="0"/>
              <a:t>14, 2024 Meeting Minutes</a:t>
            </a:r>
          </a:p>
        </p:txBody>
      </p:sp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AA4555C1-8DD3-D2AB-410F-51F59039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621" y="2093789"/>
            <a:ext cx="2896569" cy="28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C6488D-14F3-4F92-8EB4-543290D95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white van on a road&#10;&#10;Description automatically generated">
            <a:extLst>
              <a:ext uri="{FF2B5EF4-FFF2-40B4-BE49-F238E27FC236}">
                <a16:creationId xmlns:a16="http://schemas.microsoft.com/office/drawing/2014/main" id="{670C59F6-BF79-928B-2BB3-C4C66B6F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1313"/>
          <a:stretch/>
        </p:blipFill>
        <p:spPr>
          <a:xfrm>
            <a:off x="228600" y="246888"/>
            <a:ext cx="11731752" cy="6380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A03AAC-2AD8-4CF3-B63D-3E1FEDEF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b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III-B. </a:t>
            </a:r>
            <a:r>
              <a:rPr lang="en-US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Transportation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FA517-D4BE-E837-3814-12289F85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>
                <a:latin typeface="Aptos Light" panose="020B0004020202020204" pitchFamily="34" charset="0"/>
              </a:rPr>
              <a:t>Transportation in the aftermath of Helene</a:t>
            </a:r>
          </a:p>
          <a:p>
            <a:r>
              <a:rPr lang="en-US" dirty="0">
                <a:latin typeface="Aptos Light" panose="020B0004020202020204" pitchFamily="34" charset="0"/>
              </a:rPr>
              <a:t>Silver Squirrel Update</a:t>
            </a:r>
          </a:p>
          <a:p>
            <a:r>
              <a:rPr lang="en-US" dirty="0">
                <a:latin typeface="Aptos Light" panose="020B0004020202020204" pitchFamily="34" charset="0"/>
              </a:rPr>
              <a:t>Increasing Advertising via Radio Ads</a:t>
            </a:r>
          </a:p>
          <a:p>
            <a:endParaRPr lang="en-US" dirty="0">
              <a:latin typeface="Aptos Light" panose="020B0004020202020204" pitchFamily="34" charset="0"/>
            </a:endParaRPr>
          </a:p>
          <a:p>
            <a:pPr marL="45720" indent="0">
              <a:buNone/>
            </a:pPr>
            <a:endParaRPr lang="en-US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5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3AAC-2AD8-4CF3-B63D-3E1FEDEF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7014096" cy="1356360"/>
          </a:xfrm>
        </p:spPr>
        <p:txBody>
          <a:bodyPr>
            <a:normAutofit/>
          </a:bodyPr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IV-B.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Van Driver Highlight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FA517-D4BE-E837-3814-12289F85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US" dirty="0">
                <a:latin typeface="Aptos Light" panose="020B0004020202020204" pitchFamily="34" charset="0"/>
              </a:rPr>
              <a:t>Eugene “Gene” Evans</a:t>
            </a:r>
          </a:p>
          <a:p>
            <a:pPr marL="45720" indent="0">
              <a:buNone/>
            </a:pPr>
            <a:endParaRPr lang="en-US" dirty="0">
              <a:latin typeface="Aptos Light" panose="020B0004020202020204" pitchFamily="34" charset="0"/>
            </a:endParaRPr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701EC36F-D0E9-92BF-1B61-D0E516656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287" y="1630679"/>
            <a:ext cx="3945592" cy="48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4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F4C7-325E-917E-8DB7-4D5CAE130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en-US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Election of Chair-Vice Chair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82246-7FFF-FEBD-AAA4-CC73F94DB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3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F4C7-325E-917E-8DB7-4D5CAE130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en-US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Q1 FY25 Operational Statistics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82246-7FFF-FEBD-AAA4-CC73F94DB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0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4B0D91-7AAF-EFBE-1E0D-58106C53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6304D9-1CB7-AFE3-FCDB-533AC7F4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62" y="2057400"/>
            <a:ext cx="876846" cy="4423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998AD-8403-C1D5-5C34-F8AE36F57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237" y="1652642"/>
            <a:ext cx="5299787" cy="4852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E8857D-F714-E807-362B-C70394DD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V-A.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Q-1 FY25 Transportation Operational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FA9A-4D91-2647-BF9B-31CF3C21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3CCB9C-662D-AD26-F71E-319F8443C310}"/>
              </a:ext>
            </a:extLst>
          </p:cNvPr>
          <p:cNvCxnSpPr>
            <a:cxnSpLocks/>
          </p:cNvCxnSpPr>
          <p:nvPr/>
        </p:nvCxnSpPr>
        <p:spPr>
          <a:xfrm flipH="1">
            <a:off x="7669763" y="3713583"/>
            <a:ext cx="783771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A2F400-39FC-167A-398B-CE0154D850D5}"/>
              </a:ext>
            </a:extLst>
          </p:cNvPr>
          <p:cNvCxnSpPr>
            <a:cxnSpLocks/>
          </p:cNvCxnSpPr>
          <p:nvPr/>
        </p:nvCxnSpPr>
        <p:spPr>
          <a:xfrm flipH="1">
            <a:off x="7744408" y="5060301"/>
            <a:ext cx="783771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D2A799-FCBE-B444-84AB-D9BD296C4B67}"/>
              </a:ext>
            </a:extLst>
          </p:cNvPr>
          <p:cNvCxnSpPr>
            <a:cxnSpLocks/>
          </p:cNvCxnSpPr>
          <p:nvPr/>
        </p:nvCxnSpPr>
        <p:spPr>
          <a:xfrm flipH="1">
            <a:off x="7744408" y="6385249"/>
            <a:ext cx="783771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04C342-43F6-BDF8-5CDA-5AC055209729}"/>
              </a:ext>
            </a:extLst>
          </p:cNvPr>
          <p:cNvSpPr txBox="1"/>
          <p:nvPr/>
        </p:nvSpPr>
        <p:spPr>
          <a:xfrm>
            <a:off x="8453534" y="3517641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Van Riders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70AB46-0D13-B6C8-59A9-53ADD2A66FD2}"/>
              </a:ext>
            </a:extLst>
          </p:cNvPr>
          <p:cNvSpPr txBox="1"/>
          <p:nvPr/>
        </p:nvSpPr>
        <p:spPr>
          <a:xfrm>
            <a:off x="8577941" y="4858600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 Riders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F257D-2E1C-4EA8-F5DF-BBD609043537}"/>
              </a:ext>
            </a:extLst>
          </p:cNvPr>
          <p:cNvSpPr txBox="1"/>
          <p:nvPr/>
        </p:nvSpPr>
        <p:spPr>
          <a:xfrm>
            <a:off x="8621254" y="6187440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 Van Riders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740C3A1-7613-6000-1659-3A11921A674D}"/>
              </a:ext>
            </a:extLst>
          </p:cNvPr>
          <p:cNvSpPr/>
          <p:nvPr/>
        </p:nvSpPr>
        <p:spPr>
          <a:xfrm>
            <a:off x="7109927" y="3592286"/>
            <a:ext cx="634481" cy="29468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DC529C-C39D-2C04-F0C4-1EDDAD09772A}"/>
              </a:ext>
            </a:extLst>
          </p:cNvPr>
          <p:cNvSpPr txBox="1"/>
          <p:nvPr/>
        </p:nvSpPr>
        <p:spPr>
          <a:xfrm>
            <a:off x="8108302" y="2836506"/>
            <a:ext cx="159553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Higher than FY24</a:t>
            </a:r>
          </a:p>
        </p:txBody>
      </p:sp>
    </p:spTree>
    <p:extLst>
      <p:ext uri="{BB962C8B-B14F-4D97-AF65-F5344CB8AC3E}">
        <p14:creationId xmlns:p14="http://schemas.microsoft.com/office/powerpoint/2010/main" val="256664328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11761</TotalTime>
  <Words>250</Words>
  <Application>Microsoft Office PowerPoint</Application>
  <PresentationFormat>Widescreen</PresentationFormat>
  <Paragraphs>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Abadi</vt:lpstr>
      <vt:lpstr>Aptos</vt:lpstr>
      <vt:lpstr>Aptos Display</vt:lpstr>
      <vt:lpstr>Aptos Light</vt:lpstr>
      <vt:lpstr>Arial</vt:lpstr>
      <vt:lpstr>Calibri</vt:lpstr>
      <vt:lpstr>Corbel</vt:lpstr>
      <vt:lpstr>Wingdings</vt:lpstr>
      <vt:lpstr>Basis</vt:lpstr>
      <vt:lpstr>Transportation Advisory Board</vt:lpstr>
      <vt:lpstr>I. Welcome</vt:lpstr>
      <vt:lpstr>II. Agenda Modifications</vt:lpstr>
      <vt:lpstr>III. Consent Agenda</vt:lpstr>
      <vt:lpstr>III-B. Transportation Updates</vt:lpstr>
      <vt:lpstr>IV-B. Van Driver Highlight</vt:lpstr>
      <vt:lpstr>V. Election of Chair-Vice Chair</vt:lpstr>
      <vt:lpstr>VI. Q1 FY25 Operational Statistics</vt:lpstr>
      <vt:lpstr>V-A.  Q-1 FY25 Transportation Operational Statistics</vt:lpstr>
      <vt:lpstr>Q-1 FY24 Transportation Operational Statistics</vt:lpstr>
      <vt:lpstr>Fixed Route  Monthly</vt:lpstr>
      <vt:lpstr>Demand Response</vt:lpstr>
      <vt:lpstr>VI-B. Unified Grant Application and ROAP Update</vt:lpstr>
      <vt:lpstr>VI-C. Fixed Route Re-Routing Update</vt:lpstr>
      <vt:lpstr>VI-C. Fixed Rerouting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VI-C. Fixed Rerouting Report/Next Steps</vt:lpstr>
      <vt:lpstr>VI-D. Land of Sky RPO Update</vt:lpstr>
      <vt:lpstr>New Business</vt:lpstr>
      <vt:lpstr>VII-A. TAB Meeting Date Discussion</vt:lpstr>
      <vt:lpstr>VI. Public Comment</vt:lpstr>
      <vt:lpstr>VII. Board Members Comments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Advisory Board August 12, 2019</dc:title>
  <dc:creator>April.Alm</dc:creator>
  <cp:lastModifiedBy>Jeffrey Adams</cp:lastModifiedBy>
  <cp:revision>195</cp:revision>
  <dcterms:created xsi:type="dcterms:W3CDTF">2019-08-06T21:59:07Z</dcterms:created>
  <dcterms:modified xsi:type="dcterms:W3CDTF">2024-11-13T20:13:06Z</dcterms:modified>
</cp:coreProperties>
</file>