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164" r:id="rId1"/>
  </p:sldMasterIdLst>
  <p:notesMasterIdLst>
    <p:notesMasterId r:id="rId29"/>
  </p:notesMasterIdLst>
  <p:sldIdLst>
    <p:sldId id="256" r:id="rId2"/>
    <p:sldId id="1337" r:id="rId3"/>
    <p:sldId id="257" r:id="rId4"/>
    <p:sldId id="1342" r:id="rId5"/>
    <p:sldId id="1335" r:id="rId6"/>
    <p:sldId id="1380" r:id="rId7"/>
    <p:sldId id="1359" r:id="rId8"/>
    <p:sldId id="1376" r:id="rId9"/>
    <p:sldId id="1365" r:id="rId10"/>
    <p:sldId id="1367" r:id="rId11"/>
    <p:sldId id="1381" r:id="rId12"/>
    <p:sldId id="1364" r:id="rId13"/>
    <p:sldId id="261" r:id="rId14"/>
    <p:sldId id="262" r:id="rId15"/>
    <p:sldId id="1383" r:id="rId16"/>
    <p:sldId id="1384" r:id="rId17"/>
    <p:sldId id="263" r:id="rId18"/>
    <p:sldId id="1385" r:id="rId19"/>
    <p:sldId id="1386" r:id="rId20"/>
    <p:sldId id="264" r:id="rId21"/>
    <p:sldId id="265" r:id="rId22"/>
    <p:sldId id="1375" r:id="rId23"/>
    <p:sldId id="1379" r:id="rId24"/>
    <p:sldId id="1360" r:id="rId25"/>
    <p:sldId id="1339" r:id="rId26"/>
    <p:sldId id="1340" r:id="rId27"/>
    <p:sldId id="1341"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pril.Alm" initials="A" lastIdx="1" clrIdx="0">
    <p:extLst>
      <p:ext uri="{19B8F6BF-5375-455C-9EA6-DF929625EA0E}">
        <p15:presenceInfo xmlns:p15="http://schemas.microsoft.com/office/powerpoint/2012/main" userId="S::April.Alm@transylvaniacounty.org::62d288ea-bc55-42db-b939-0257545540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82" d="100"/>
          <a:sy n="82" d="100"/>
        </p:scale>
        <p:origin x="62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19:04:59.580"/>
    </inkml:context>
    <inkml:brush xml:id="br0">
      <inkml:brushProperty name="width" value="0.1" units="cm"/>
      <inkml:brushProperty name="height" value="0.1" units="cm"/>
      <inkml:brushProperty name="color" value="#FFC114"/>
    </inkml:brush>
  </inkml:definitions>
  <inkml:trace contextRef="#ctx0" brushRef="#br0">1 107 24575,'110'2'0,"123"-5"0,-77-23 0,-119 20 0,-1-1 0,1-1 0,-2-2 0,48-20 0,-73 26-195,0 1 0,0 0 0,1 0 0,-1 1 0,1 1 0,12-1 0,-2 1-6631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19:21:02.496"/>
    </inkml:context>
    <inkml:brush xml:id="br0">
      <inkml:brushProperty name="width" value="0.1" units="cm"/>
      <inkml:brushProperty name="height" value="0.1" units="cm"/>
      <inkml:brushProperty name="color" value="#004F8B"/>
    </inkml:brush>
  </inkml:definitions>
  <inkml:trace contextRef="#ctx0" brushRef="#br0">0 1 24575,'4'0'0,"6"0"0,4 0 0,5 0 0,3 0 0,2 0 0,0 0 0,1 0 0,0 0 0,-8 0 0,-7 4 0,-10 2 0,-8-1 0,-7-1 0,-6-1 0,-2-1 0,-2-1 0,3-1-8191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19:21:04.239"/>
    </inkml:context>
    <inkml:brush xml:id="br0">
      <inkml:brushProperty name="width" value="0.1" units="cm"/>
      <inkml:brushProperty name="height" value="0.1" units="cm"/>
      <inkml:brushProperty name="color" value="#004F8B"/>
    </inkml:brush>
  </inkml:definitions>
  <inkml:trace contextRef="#ctx0" brushRef="#br0">1 19 24575,'4'0'0,"9"0"0,7 0 0,8 0 0,4 0 0,-1 0 0,0 0 0,-6-4 0,-3-1 0,-2-1 0,1 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C184E-024B-4A13-974B-E81E7A2388F8}" type="datetimeFigureOut">
              <a:rPr lang="en-US" smtClean="0"/>
              <a:t>5/8/2024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96BAC7-7D6C-4D00-AC13-8001A2D6F657}" type="slidenum">
              <a:rPr lang="en-US" smtClean="0"/>
              <a:t>‹#›</a:t>
            </a:fld>
            <a:endParaRPr lang="en-US"/>
          </a:p>
        </p:txBody>
      </p:sp>
    </p:spTree>
    <p:extLst>
      <p:ext uri="{BB962C8B-B14F-4D97-AF65-F5344CB8AC3E}">
        <p14:creationId xmlns:p14="http://schemas.microsoft.com/office/powerpoint/2010/main" val="816861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1160EA64-D806-43AC-9DF2-F8C432F32B4C}" type="datetimeFigureOut">
              <a:rPr lang="en-US" smtClean="0"/>
              <a:t>5/8/2024</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A7A6979-0714-4377-B894-6BE4C2D6E202}" type="slidenum">
              <a:rPr lang="en-US" smtClean="0"/>
              <a:pPr/>
              <a:t>‹#›</a:t>
            </a:fld>
            <a:endParaRPr lang="en-US" dirty="0"/>
          </a:p>
        </p:txBody>
      </p:sp>
      <p:cxnSp>
        <p:nvCxnSpPr>
          <p:cNvPr id="8" name="Straight Connector 7"/>
          <p:cNvCxnSpPr/>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10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5/8/2024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090009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5/8/2024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384693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70A7B3-6521-4DCA-87E5-044747A908C1}" type="datetimeFigureOut">
              <a:rPr lang="en-US" smtClean="0"/>
              <a:t>5/8/2024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786579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t>5/8/2024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cxnSp>
        <p:nvCxnSpPr>
          <p:cNvPr id="7" name="Straight Connector 6"/>
          <p:cNvCxnSpPr/>
          <p:nvPr/>
        </p:nvCxnSpPr>
        <p:spPr>
          <a:xfrm>
            <a:off x="1981200" y="4020408"/>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336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134690-1557-4C89-A502-4959FE7FAD70}" type="datetimeFigureOut">
              <a:rPr lang="en-US" smtClean="0"/>
              <a:t>5/8/2024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482482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t>5/8/2024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55376210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5/8/2024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098270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5/8/2024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800997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BE4249-C0D0-4B06-8692-E8BB871AF643}" type="datetimeFigureOut">
              <a:rPr lang="en-US" smtClean="0"/>
              <a:t>5/8/2024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790863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60EA64-D806-43AC-9DF2-F8C432F32B4C}" type="datetimeFigureOut">
              <a:rPr lang="en-US" smtClean="0"/>
              <a:t>5/8/2024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49922915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tx1"/>
                </a:solidFill>
              </a:defRPr>
            </a:lvl1pPr>
          </a:lstStyle>
          <a:p>
            <a:fld id="{1160EA64-D806-43AC-9DF2-F8C432F32B4C}" type="datetimeFigureOut">
              <a:rPr lang="en-US" smtClean="0"/>
              <a:t>5/8/2024</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tx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tx1"/>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638264575"/>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customXml" Target="../ink/ink3.xml"/><Relationship Id="rId4" Type="http://schemas.openxmlformats.org/officeDocument/2006/relationships/image" Target="../media/image1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7.tmp"/><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image" Target="../media/image18.tmp"/><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image" Target="../media/image18.tmp"/><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25" descr="A white van parked in a parking lot&#10;&#10;Description automatically generated">
            <a:extLst>
              <a:ext uri="{FF2B5EF4-FFF2-40B4-BE49-F238E27FC236}">
                <a16:creationId xmlns:a16="http://schemas.microsoft.com/office/drawing/2014/main" id="{1A5C867C-BAFB-4A1B-3EA2-77A7CA48918E}"/>
              </a:ext>
            </a:extLst>
          </p:cNvPr>
          <p:cNvPicPr>
            <a:picLocks noChangeAspect="1"/>
          </p:cNvPicPr>
          <p:nvPr/>
        </p:nvPicPr>
        <p:blipFill rotWithShape="1">
          <a:blip r:embed="rId2">
            <a:duotone>
              <a:schemeClr val="bg2">
                <a:shade val="45000"/>
                <a:satMod val="135000"/>
              </a:schemeClr>
              <a:prstClr val="white"/>
            </a:duotone>
          </a:blip>
          <a:srcRect t="1428" b="23572"/>
          <a:stretch/>
        </p:blipFill>
        <p:spPr>
          <a:xfrm>
            <a:off x="-2540" y="-1"/>
            <a:ext cx="12192000" cy="6858001"/>
          </a:xfrm>
          <a:prstGeom prst="rect">
            <a:avLst/>
          </a:prstGeom>
        </p:spPr>
      </p:pic>
      <p:sp>
        <p:nvSpPr>
          <p:cNvPr id="2" name="Title 1">
            <a:extLst>
              <a:ext uri="{FF2B5EF4-FFF2-40B4-BE49-F238E27FC236}">
                <a16:creationId xmlns:a16="http://schemas.microsoft.com/office/drawing/2014/main" id="{AFC6C27B-67F5-4F02-BD26-9FAFD8E8CD5C}"/>
              </a:ext>
            </a:extLst>
          </p:cNvPr>
          <p:cNvSpPr>
            <a:spLocks noGrp="1"/>
          </p:cNvSpPr>
          <p:nvPr>
            <p:ph type="ctrTitle"/>
          </p:nvPr>
        </p:nvSpPr>
        <p:spPr/>
        <p:txBody>
          <a:bodyPr vert="horz" lIns="91440" tIns="45720" rIns="91440" bIns="45720" rtlCol="0" anchor="b">
            <a:normAutofit/>
          </a:bodyPr>
          <a:lstStyle/>
          <a:p>
            <a:r>
              <a:rPr lang="en-US" cap="none"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Transportation Advisory Board</a:t>
            </a:r>
          </a:p>
        </p:txBody>
      </p:sp>
      <p:sp>
        <p:nvSpPr>
          <p:cNvPr id="27" name="TextBox 26">
            <a:extLst>
              <a:ext uri="{FF2B5EF4-FFF2-40B4-BE49-F238E27FC236}">
                <a16:creationId xmlns:a16="http://schemas.microsoft.com/office/drawing/2014/main" id="{50936EDF-C278-C2AD-6DE0-CC6270C73E31}"/>
              </a:ext>
            </a:extLst>
          </p:cNvPr>
          <p:cNvSpPr txBox="1"/>
          <p:nvPr/>
        </p:nvSpPr>
        <p:spPr>
          <a:xfrm>
            <a:off x="1709530" y="3869634"/>
            <a:ext cx="8767860" cy="1388165"/>
          </a:xfrm>
          <a:prstGeom prst="rect">
            <a:avLst/>
          </a:prstGeom>
        </p:spPr>
        <p:txBody>
          <a:bodyPr vert="horz" lIns="91440" tIns="45720" rIns="91440" bIns="45720" rtlCol="0">
            <a:normAutofit/>
          </a:bodyPr>
          <a:lstStyle/>
          <a:p>
            <a:pPr algn="ctr" defTabSz="914400">
              <a:lnSpc>
                <a:spcPct val="90000"/>
              </a:lnSpc>
              <a:spcBef>
                <a:spcPts val="1400"/>
              </a:spcBef>
              <a:buClr>
                <a:schemeClr val="tx1"/>
              </a:buClr>
              <a:buSzPct val="80000"/>
            </a:pP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May 8, 2024</a:t>
            </a:r>
          </a:p>
        </p:txBody>
      </p:sp>
    </p:spTree>
    <p:extLst>
      <p:ext uri="{BB962C8B-B14F-4D97-AF65-F5344CB8AC3E}">
        <p14:creationId xmlns:p14="http://schemas.microsoft.com/office/powerpoint/2010/main" val="47511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64F5A-33F6-154F-4CAE-9B078E63EAC6}"/>
              </a:ext>
            </a:extLst>
          </p:cNvPr>
          <p:cNvSpPr>
            <a:spLocks noGrp="1"/>
          </p:cNvSpPr>
          <p:nvPr>
            <p:ph type="title"/>
          </p:nvPr>
        </p:nvSpPr>
        <p:spPr/>
        <p:txBody>
          <a:bodyPr/>
          <a:lstStyle/>
          <a:p>
            <a:r>
              <a:rPr lang="en-US" dirty="0">
                <a:solidFill>
                  <a:schemeClr val="accent1">
                    <a:lumMod val="75000"/>
                  </a:schemeClr>
                </a:solidFill>
              </a:rPr>
              <a:t>Demand Response</a:t>
            </a:r>
          </a:p>
        </p:txBody>
      </p:sp>
      <p:pic>
        <p:nvPicPr>
          <p:cNvPr id="7" name="Content Placeholder 6" descr="A graph of a bus&#10;&#10;Description automatically generated with medium confidence">
            <a:extLst>
              <a:ext uri="{FF2B5EF4-FFF2-40B4-BE49-F238E27FC236}">
                <a16:creationId xmlns:a16="http://schemas.microsoft.com/office/drawing/2014/main" id="{4E1A6C78-37A6-7DB9-5410-68CB63333BED}"/>
              </a:ext>
            </a:extLst>
          </p:cNvPr>
          <p:cNvPicPr>
            <a:picLocks noGrp="1" noChangeAspect="1"/>
          </p:cNvPicPr>
          <p:nvPr>
            <p:ph idx="1"/>
          </p:nvPr>
        </p:nvPicPr>
        <p:blipFill rotWithShape="1">
          <a:blip r:embed="rId2"/>
          <a:srcRect l="26122" t="14844" r="26179" b="15095"/>
          <a:stretch/>
        </p:blipFill>
        <p:spPr>
          <a:xfrm>
            <a:off x="2993365" y="1538610"/>
            <a:ext cx="5874589" cy="4853563"/>
          </a:xfrm>
          <a:effectLst>
            <a:glow rad="139700">
              <a:schemeClr val="accent6">
                <a:satMod val="175000"/>
                <a:alpha val="40000"/>
              </a:schemeClr>
            </a:glow>
          </a:effectLst>
        </p:spPr>
      </p:pic>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B97A0650-6B3C-7C94-7FF7-5D607C1E9A4A}"/>
                  </a:ext>
                </a:extLst>
              </p14:cNvPr>
              <p14:cNvContentPartPr/>
              <p14:nvPr/>
            </p14:nvContentPartPr>
            <p14:xfrm>
              <a:off x="7030433" y="3717577"/>
              <a:ext cx="70200" cy="9360"/>
            </p14:xfrm>
          </p:contentPart>
        </mc:Choice>
        <mc:Fallback xmlns="">
          <p:pic>
            <p:nvPicPr>
              <p:cNvPr id="9" name="Ink 8">
                <a:extLst>
                  <a:ext uri="{FF2B5EF4-FFF2-40B4-BE49-F238E27FC236}">
                    <a16:creationId xmlns:a16="http://schemas.microsoft.com/office/drawing/2014/main" id="{B97A0650-6B3C-7C94-7FF7-5D607C1E9A4A}"/>
                  </a:ext>
                </a:extLst>
              </p:cNvPr>
              <p:cNvPicPr/>
              <p:nvPr/>
            </p:nvPicPr>
            <p:blipFill>
              <a:blip r:embed="rId4"/>
              <a:stretch>
                <a:fillRect/>
              </a:stretch>
            </p:blipFill>
            <p:spPr>
              <a:xfrm>
                <a:off x="7012433" y="3699937"/>
                <a:ext cx="10584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738B59EB-2ACF-0F6D-A694-E64FF38FBE35}"/>
                  </a:ext>
                </a:extLst>
              </p14:cNvPr>
              <p14:cNvContentPartPr/>
              <p14:nvPr/>
            </p14:nvContentPartPr>
            <p14:xfrm>
              <a:off x="3769553" y="3737017"/>
              <a:ext cx="89280" cy="7200"/>
            </p14:xfrm>
          </p:contentPart>
        </mc:Choice>
        <mc:Fallback xmlns="">
          <p:pic>
            <p:nvPicPr>
              <p:cNvPr id="10" name="Ink 9">
                <a:extLst>
                  <a:ext uri="{FF2B5EF4-FFF2-40B4-BE49-F238E27FC236}">
                    <a16:creationId xmlns:a16="http://schemas.microsoft.com/office/drawing/2014/main" id="{738B59EB-2ACF-0F6D-A694-E64FF38FBE35}"/>
                  </a:ext>
                </a:extLst>
              </p:cNvPr>
              <p:cNvPicPr/>
              <p:nvPr/>
            </p:nvPicPr>
            <p:blipFill>
              <a:blip r:embed="rId6"/>
              <a:stretch>
                <a:fillRect/>
              </a:stretch>
            </p:blipFill>
            <p:spPr>
              <a:xfrm>
                <a:off x="3751913" y="3719017"/>
                <a:ext cx="124920" cy="42840"/>
              </a:xfrm>
              <a:prstGeom prst="rect">
                <a:avLst/>
              </a:prstGeom>
            </p:spPr>
          </p:pic>
        </mc:Fallback>
      </mc:AlternateContent>
    </p:spTree>
    <p:extLst>
      <p:ext uri="{BB962C8B-B14F-4D97-AF65-F5344CB8AC3E}">
        <p14:creationId xmlns:p14="http://schemas.microsoft.com/office/powerpoint/2010/main" val="3643704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5F4C7-325E-917E-8DB7-4D5CAE130732}"/>
              </a:ext>
            </a:extLst>
          </p:cNvPr>
          <p:cNvSpPr>
            <a:spLocks noGrp="1"/>
          </p:cNvSpPr>
          <p:nvPr>
            <p:ph type="ctrTitle"/>
          </p:nvPr>
        </p:nvSpPr>
        <p:spPr/>
        <p:txBody>
          <a:bodyPr/>
          <a:lstStyle/>
          <a:p>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VI-B. </a:t>
            </a:r>
            <a:r>
              <a:rPr lang="en-US" b="0" cap="none" dirty="0">
                <a:ln w="0"/>
                <a:solidFill>
                  <a:schemeClr val="accent1"/>
                </a:solidFill>
                <a:effectLst>
                  <a:outerShdw blurRad="38100" dist="25400" dir="5400000" algn="ctr" rotWithShape="0">
                    <a:srgbClr val="6E747A">
                      <a:alpha val="43000"/>
                    </a:srgbClr>
                  </a:outerShdw>
                </a:effectLst>
              </a:rPr>
              <a:t>Fixed Route Re-Routing </a:t>
            </a:r>
            <a:endParaRPr lang="en-US" dirty="0"/>
          </a:p>
        </p:txBody>
      </p:sp>
      <p:sp>
        <p:nvSpPr>
          <p:cNvPr id="3" name="Subtitle 2">
            <a:extLst>
              <a:ext uri="{FF2B5EF4-FFF2-40B4-BE49-F238E27FC236}">
                <a16:creationId xmlns:a16="http://schemas.microsoft.com/office/drawing/2014/main" id="{A7E82246-7FFF-FEBD-AAA4-CC73F94DB428}"/>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583378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9A041-7322-415C-828A-35BED6BF76EB}"/>
              </a:ext>
            </a:extLst>
          </p:cNvPr>
          <p:cNvSpPr>
            <a:spLocks noGrp="1"/>
          </p:cNvSpPr>
          <p:nvPr>
            <p:ph type="title"/>
          </p:nvPr>
        </p:nvSpPr>
        <p:spPr/>
        <p:txBody>
          <a:bodyPr/>
          <a:lstStyle/>
          <a:p>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VI-B. </a:t>
            </a:r>
            <a:r>
              <a:rPr lang="en-US" dirty="0">
                <a:solidFill>
                  <a:schemeClr val="accent1">
                    <a:lumMod val="75000"/>
                  </a:schemeClr>
                </a:solidFill>
              </a:rPr>
              <a:t>Fixed Rerouting Recommendations</a:t>
            </a:r>
          </a:p>
        </p:txBody>
      </p:sp>
      <p:sp>
        <p:nvSpPr>
          <p:cNvPr id="3" name="Content Placeholder 2">
            <a:extLst>
              <a:ext uri="{FF2B5EF4-FFF2-40B4-BE49-F238E27FC236}">
                <a16:creationId xmlns:a16="http://schemas.microsoft.com/office/drawing/2014/main" id="{43BF4801-977C-839A-567C-E7741312ED3C}"/>
              </a:ext>
            </a:extLst>
          </p:cNvPr>
          <p:cNvSpPr>
            <a:spLocks noGrp="1"/>
          </p:cNvSpPr>
          <p:nvPr>
            <p:ph idx="1"/>
          </p:nvPr>
        </p:nvSpPr>
        <p:spPr/>
        <p:txBody>
          <a:bodyPr/>
          <a:lstStyle/>
          <a:p>
            <a:r>
              <a:rPr lang="en-US" dirty="0"/>
              <a:t>Staff has put together three options of Rerouting recommendations.</a:t>
            </a:r>
          </a:p>
          <a:p>
            <a:r>
              <a:rPr lang="en-US" dirty="0"/>
              <a:t>The next slide shows each option and the stop locations, it also includes the time it would take to get to each stop as well as the overall time of the route.</a:t>
            </a:r>
          </a:p>
          <a:p>
            <a:r>
              <a:rPr lang="en-US" dirty="0"/>
              <a:t>Some options show more stop locations but less time, since most of the stops are closer together.</a:t>
            </a:r>
          </a:p>
          <a:p>
            <a:r>
              <a:rPr lang="en-US" dirty="0"/>
              <a:t>Other options suggest a seasonal stop or one that would interest both residents and visitors to our county.</a:t>
            </a:r>
          </a:p>
        </p:txBody>
      </p:sp>
    </p:spTree>
    <p:extLst>
      <p:ext uri="{BB962C8B-B14F-4D97-AF65-F5344CB8AC3E}">
        <p14:creationId xmlns:p14="http://schemas.microsoft.com/office/powerpoint/2010/main" val="3002606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a route&#10;&#10;Description automatically generated">
            <a:extLst>
              <a:ext uri="{FF2B5EF4-FFF2-40B4-BE49-F238E27FC236}">
                <a16:creationId xmlns:a16="http://schemas.microsoft.com/office/drawing/2014/main" id="{68F84909-FE8A-E071-D6E8-510B8BA81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3311886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list of numbers&#10;&#10;Description automatically generated">
            <a:extLst>
              <a:ext uri="{FF2B5EF4-FFF2-40B4-BE49-F238E27FC236}">
                <a16:creationId xmlns:a16="http://schemas.microsoft.com/office/drawing/2014/main" id="{412F1F39-EC13-D76D-BB55-6401381AEC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1431" y="747338"/>
            <a:ext cx="3877216" cy="5363323"/>
          </a:xfrm>
          <a:prstGeom prst="rect">
            <a:avLst/>
          </a:prstGeom>
        </p:spPr>
      </p:pic>
      <p:pic>
        <p:nvPicPr>
          <p:cNvPr id="8" name="Picture 7" descr="A close up of a line&#10;&#10;Description automatically generated">
            <a:extLst>
              <a:ext uri="{FF2B5EF4-FFF2-40B4-BE49-F238E27FC236}">
                <a16:creationId xmlns:a16="http://schemas.microsoft.com/office/drawing/2014/main" id="{57A35D92-E6F1-3F72-4892-59D9EA34D4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3065" y="856419"/>
            <a:ext cx="2867425" cy="685896"/>
          </a:xfrm>
          <a:prstGeom prst="rect">
            <a:avLst/>
          </a:prstGeom>
        </p:spPr>
      </p:pic>
    </p:spTree>
    <p:extLst>
      <p:ext uri="{BB962C8B-B14F-4D97-AF65-F5344CB8AC3E}">
        <p14:creationId xmlns:p14="http://schemas.microsoft.com/office/powerpoint/2010/main" val="2953814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7298A5-09DF-A0FD-AFAA-6155576C04DA}"/>
              </a:ext>
            </a:extLst>
          </p:cNvPr>
          <p:cNvSpPr txBox="1"/>
          <p:nvPr/>
        </p:nvSpPr>
        <p:spPr>
          <a:xfrm>
            <a:off x="635866" y="650930"/>
            <a:ext cx="1745025" cy="707886"/>
          </a:xfrm>
          <a:prstGeom prst="rect">
            <a:avLst/>
          </a:prstGeom>
          <a:solidFill>
            <a:schemeClr val="bg1"/>
          </a:solidFill>
        </p:spPr>
        <p:txBody>
          <a:bodyPr wrap="square" rtlCol="0">
            <a:spAutoFit/>
          </a:bodyPr>
          <a:lstStyle/>
          <a:p>
            <a:r>
              <a:rPr lang="en-US" sz="1400" u="sng" dirty="0">
                <a:latin typeface="Aptos" panose="020B0004020202020204" pitchFamily="34" charset="0"/>
                <a:cs typeface="Arial" panose="020B0604020202020204" pitchFamily="34" charset="0"/>
              </a:rPr>
              <a:t>Legend</a:t>
            </a:r>
          </a:p>
          <a:p>
            <a:r>
              <a:rPr lang="en-US" sz="1400" dirty="0">
                <a:latin typeface="Aptos" panose="020B0004020202020204" pitchFamily="34" charset="0"/>
                <a:cs typeface="Arial" panose="020B0604020202020204" pitchFamily="34" charset="0"/>
              </a:rPr>
              <a:t>        </a:t>
            </a:r>
            <a:r>
              <a:rPr lang="en-US" sz="1200" dirty="0">
                <a:latin typeface="Aptos" panose="020B0004020202020204" pitchFamily="34" charset="0"/>
                <a:cs typeface="Arial" panose="020B0604020202020204" pitchFamily="34" charset="0"/>
              </a:rPr>
              <a:t>Opt 2 Stops</a:t>
            </a:r>
          </a:p>
          <a:p>
            <a:r>
              <a:rPr lang="en-US" sz="1200" dirty="0">
                <a:latin typeface="Aptos" panose="020B0004020202020204" pitchFamily="34" charset="0"/>
                <a:cs typeface="Arial" panose="020B0604020202020204" pitchFamily="34" charset="0"/>
              </a:rPr>
              <a:t>         Opt 2 Route</a:t>
            </a:r>
          </a:p>
        </p:txBody>
      </p:sp>
      <p:pic>
        <p:nvPicPr>
          <p:cNvPr id="8" name="Picture 7">
            <a:extLst>
              <a:ext uri="{FF2B5EF4-FFF2-40B4-BE49-F238E27FC236}">
                <a16:creationId xmlns:a16="http://schemas.microsoft.com/office/drawing/2014/main" id="{4164D555-6E93-D942-9460-D5856D529915}"/>
              </a:ext>
            </a:extLst>
          </p:cNvPr>
          <p:cNvPicPr>
            <a:picLocks noChangeAspect="1"/>
          </p:cNvPicPr>
          <p:nvPr/>
        </p:nvPicPr>
        <p:blipFill>
          <a:blip r:embed="rId2"/>
          <a:stretch>
            <a:fillRect/>
          </a:stretch>
        </p:blipFill>
        <p:spPr>
          <a:xfrm>
            <a:off x="687687" y="898625"/>
            <a:ext cx="235340" cy="264039"/>
          </a:xfrm>
          <a:prstGeom prst="rect">
            <a:avLst/>
          </a:prstGeom>
        </p:spPr>
      </p:pic>
      <p:pic>
        <p:nvPicPr>
          <p:cNvPr id="10" name="Picture 9" descr="A map of a route&#10;&#10;Description automatically generated">
            <a:extLst>
              <a:ext uri="{FF2B5EF4-FFF2-40B4-BE49-F238E27FC236}">
                <a16:creationId xmlns:a16="http://schemas.microsoft.com/office/drawing/2014/main" id="{BD8ECD51-47A6-ACE0-AD44-8FD2D7F86B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725" y="236281"/>
            <a:ext cx="9558545" cy="6264590"/>
          </a:xfrm>
          <a:prstGeom prst="rect">
            <a:avLst/>
          </a:prstGeom>
        </p:spPr>
      </p:pic>
      <p:pic>
        <p:nvPicPr>
          <p:cNvPr id="11" name="Picture 10">
            <a:extLst>
              <a:ext uri="{FF2B5EF4-FFF2-40B4-BE49-F238E27FC236}">
                <a16:creationId xmlns:a16="http://schemas.microsoft.com/office/drawing/2014/main" id="{FFABCF2A-0025-77A1-563E-16F7250C90B3}"/>
              </a:ext>
            </a:extLst>
          </p:cNvPr>
          <p:cNvPicPr>
            <a:picLocks noChangeAspect="1"/>
          </p:cNvPicPr>
          <p:nvPr/>
        </p:nvPicPr>
        <p:blipFill>
          <a:blip r:embed="rId4"/>
          <a:stretch>
            <a:fillRect/>
          </a:stretch>
        </p:blipFill>
        <p:spPr>
          <a:xfrm>
            <a:off x="635866" y="1242982"/>
            <a:ext cx="353599" cy="115834"/>
          </a:xfrm>
          <a:prstGeom prst="rect">
            <a:avLst/>
          </a:prstGeom>
        </p:spPr>
      </p:pic>
      <p:pic>
        <p:nvPicPr>
          <p:cNvPr id="13" name="Picture 12">
            <a:extLst>
              <a:ext uri="{FF2B5EF4-FFF2-40B4-BE49-F238E27FC236}">
                <a16:creationId xmlns:a16="http://schemas.microsoft.com/office/drawing/2014/main" id="{DF5E6CE2-3CA3-CD2D-7F5E-BFAD57CC0E7F}"/>
              </a:ext>
            </a:extLst>
          </p:cNvPr>
          <p:cNvPicPr>
            <a:picLocks noChangeAspect="1"/>
          </p:cNvPicPr>
          <p:nvPr/>
        </p:nvPicPr>
        <p:blipFill>
          <a:blip r:embed="rId5"/>
          <a:stretch>
            <a:fillRect/>
          </a:stretch>
        </p:blipFill>
        <p:spPr>
          <a:xfrm>
            <a:off x="7615904" y="6061265"/>
            <a:ext cx="307145" cy="322282"/>
          </a:xfrm>
          <a:prstGeom prst="rect">
            <a:avLst/>
          </a:prstGeom>
        </p:spPr>
      </p:pic>
    </p:spTree>
    <p:extLst>
      <p:ext uri="{BB962C8B-B14F-4D97-AF65-F5344CB8AC3E}">
        <p14:creationId xmlns:p14="http://schemas.microsoft.com/office/powerpoint/2010/main" val="237172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7298A5-09DF-A0FD-AFAA-6155576C04DA}"/>
              </a:ext>
            </a:extLst>
          </p:cNvPr>
          <p:cNvSpPr txBox="1"/>
          <p:nvPr/>
        </p:nvSpPr>
        <p:spPr>
          <a:xfrm>
            <a:off x="1886696" y="778957"/>
            <a:ext cx="1745025" cy="707886"/>
          </a:xfrm>
          <a:prstGeom prst="rect">
            <a:avLst/>
          </a:prstGeom>
          <a:solidFill>
            <a:schemeClr val="bg1"/>
          </a:solidFill>
        </p:spPr>
        <p:txBody>
          <a:bodyPr wrap="square" rtlCol="0">
            <a:spAutoFit/>
          </a:bodyPr>
          <a:lstStyle/>
          <a:p>
            <a:r>
              <a:rPr lang="en-US" sz="1400" u="sng" dirty="0">
                <a:latin typeface="Aptos" panose="020B0004020202020204" pitchFamily="34" charset="0"/>
                <a:cs typeface="Arial" panose="020B0604020202020204" pitchFamily="34" charset="0"/>
              </a:rPr>
              <a:t>Legend</a:t>
            </a:r>
          </a:p>
          <a:p>
            <a:r>
              <a:rPr lang="en-US" sz="1400" dirty="0">
                <a:latin typeface="Aptos" panose="020B0004020202020204" pitchFamily="34" charset="0"/>
                <a:cs typeface="Arial" panose="020B0604020202020204" pitchFamily="34" charset="0"/>
              </a:rPr>
              <a:t>        </a:t>
            </a:r>
            <a:r>
              <a:rPr lang="en-US" sz="1200" dirty="0">
                <a:latin typeface="Aptos" panose="020B0004020202020204" pitchFamily="34" charset="0"/>
                <a:cs typeface="Arial" panose="020B0604020202020204" pitchFamily="34" charset="0"/>
              </a:rPr>
              <a:t>Opt 2 Stops</a:t>
            </a:r>
          </a:p>
          <a:p>
            <a:r>
              <a:rPr lang="en-US" sz="1200" dirty="0">
                <a:latin typeface="Aptos" panose="020B0004020202020204" pitchFamily="34" charset="0"/>
                <a:cs typeface="Arial" panose="020B0604020202020204" pitchFamily="34" charset="0"/>
              </a:rPr>
              <a:t>         Opt 2 Route</a:t>
            </a:r>
          </a:p>
        </p:txBody>
      </p:sp>
      <p:pic>
        <p:nvPicPr>
          <p:cNvPr id="8" name="Picture 7">
            <a:extLst>
              <a:ext uri="{FF2B5EF4-FFF2-40B4-BE49-F238E27FC236}">
                <a16:creationId xmlns:a16="http://schemas.microsoft.com/office/drawing/2014/main" id="{4164D555-6E93-D942-9460-D5856D529915}"/>
              </a:ext>
            </a:extLst>
          </p:cNvPr>
          <p:cNvPicPr>
            <a:picLocks noChangeAspect="1"/>
          </p:cNvPicPr>
          <p:nvPr/>
        </p:nvPicPr>
        <p:blipFill>
          <a:blip r:embed="rId2"/>
          <a:stretch>
            <a:fillRect/>
          </a:stretch>
        </p:blipFill>
        <p:spPr>
          <a:xfrm>
            <a:off x="1938517" y="1004873"/>
            <a:ext cx="235340" cy="264039"/>
          </a:xfrm>
          <a:prstGeom prst="rect">
            <a:avLst/>
          </a:prstGeom>
        </p:spPr>
      </p:pic>
      <p:pic>
        <p:nvPicPr>
          <p:cNvPr id="10" name="Picture 9" descr="A map of a route&#10;&#10;Description automatically generated">
            <a:extLst>
              <a:ext uri="{FF2B5EF4-FFF2-40B4-BE49-F238E27FC236}">
                <a16:creationId xmlns:a16="http://schemas.microsoft.com/office/drawing/2014/main" id="{BD8ECD51-47A6-ACE0-AD44-8FD2D7F86B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422" y="0"/>
            <a:ext cx="8875059" cy="6858000"/>
          </a:xfrm>
          <a:prstGeom prst="rect">
            <a:avLst/>
          </a:prstGeom>
        </p:spPr>
      </p:pic>
      <p:pic>
        <p:nvPicPr>
          <p:cNvPr id="4" name="Picture 3">
            <a:extLst>
              <a:ext uri="{FF2B5EF4-FFF2-40B4-BE49-F238E27FC236}">
                <a16:creationId xmlns:a16="http://schemas.microsoft.com/office/drawing/2014/main" id="{9B38A7F9-29DD-7A94-F991-416E9A0DE7F6}"/>
              </a:ext>
            </a:extLst>
          </p:cNvPr>
          <p:cNvPicPr>
            <a:picLocks noChangeAspect="1"/>
          </p:cNvPicPr>
          <p:nvPr/>
        </p:nvPicPr>
        <p:blipFill>
          <a:blip r:embed="rId4"/>
          <a:stretch>
            <a:fillRect/>
          </a:stretch>
        </p:blipFill>
        <p:spPr>
          <a:xfrm>
            <a:off x="651755" y="1927338"/>
            <a:ext cx="5286488" cy="4136224"/>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FFABCF2A-0025-77A1-563E-16F7250C90B3}"/>
              </a:ext>
            </a:extLst>
          </p:cNvPr>
          <p:cNvPicPr>
            <a:picLocks noChangeAspect="1"/>
          </p:cNvPicPr>
          <p:nvPr/>
        </p:nvPicPr>
        <p:blipFill>
          <a:blip r:embed="rId5"/>
          <a:stretch>
            <a:fillRect/>
          </a:stretch>
        </p:blipFill>
        <p:spPr>
          <a:xfrm>
            <a:off x="1886696" y="1349230"/>
            <a:ext cx="353599" cy="115834"/>
          </a:xfrm>
          <a:prstGeom prst="rect">
            <a:avLst/>
          </a:prstGeom>
        </p:spPr>
      </p:pic>
      <p:pic>
        <p:nvPicPr>
          <p:cNvPr id="13" name="Picture 12">
            <a:extLst>
              <a:ext uri="{FF2B5EF4-FFF2-40B4-BE49-F238E27FC236}">
                <a16:creationId xmlns:a16="http://schemas.microsoft.com/office/drawing/2014/main" id="{DF5E6CE2-3CA3-CD2D-7F5E-BFAD57CC0E7F}"/>
              </a:ext>
            </a:extLst>
          </p:cNvPr>
          <p:cNvPicPr>
            <a:picLocks noChangeAspect="1"/>
          </p:cNvPicPr>
          <p:nvPr/>
        </p:nvPicPr>
        <p:blipFill>
          <a:blip r:embed="rId6"/>
          <a:stretch>
            <a:fillRect/>
          </a:stretch>
        </p:blipFill>
        <p:spPr>
          <a:xfrm>
            <a:off x="8490374" y="6345936"/>
            <a:ext cx="295316" cy="309870"/>
          </a:xfrm>
          <a:prstGeom prst="rect">
            <a:avLst/>
          </a:prstGeom>
        </p:spPr>
      </p:pic>
    </p:spTree>
    <p:extLst>
      <p:ext uri="{BB962C8B-B14F-4D97-AF65-F5344CB8AC3E}">
        <p14:creationId xmlns:p14="http://schemas.microsoft.com/office/powerpoint/2010/main" val="420519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ine&#10;&#10;Description automatically generated">
            <a:extLst>
              <a:ext uri="{FF2B5EF4-FFF2-40B4-BE49-F238E27FC236}">
                <a16:creationId xmlns:a16="http://schemas.microsoft.com/office/drawing/2014/main" id="{A9788511-777F-C332-4111-B7C23368C7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3065" y="856419"/>
            <a:ext cx="2867425" cy="685896"/>
          </a:xfrm>
          <a:prstGeom prst="rect">
            <a:avLst/>
          </a:prstGeom>
        </p:spPr>
      </p:pic>
      <p:pic>
        <p:nvPicPr>
          <p:cNvPr id="11" name="Picture 10" descr="A list of places in a table&#10;&#10;Description automatically generated with medium confidence">
            <a:extLst>
              <a:ext uri="{FF2B5EF4-FFF2-40B4-BE49-F238E27FC236}">
                <a16:creationId xmlns:a16="http://schemas.microsoft.com/office/drawing/2014/main" id="{7BC810D4-6973-0183-FA59-3B6066EE5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8779" y="375811"/>
            <a:ext cx="3696216" cy="6106377"/>
          </a:xfrm>
          <a:prstGeom prst="rect">
            <a:avLst/>
          </a:prstGeom>
        </p:spPr>
      </p:pic>
    </p:spTree>
    <p:extLst>
      <p:ext uri="{BB962C8B-B14F-4D97-AF65-F5344CB8AC3E}">
        <p14:creationId xmlns:p14="http://schemas.microsoft.com/office/powerpoint/2010/main" val="3088940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E411F4-C3A0-9EC9-24DD-A32EB035ECC6}"/>
              </a:ext>
            </a:extLst>
          </p:cNvPr>
          <p:cNvSpPr txBox="1"/>
          <p:nvPr/>
        </p:nvSpPr>
        <p:spPr>
          <a:xfrm>
            <a:off x="237744" y="969264"/>
            <a:ext cx="1600200" cy="892552"/>
          </a:xfrm>
          <a:prstGeom prst="rect">
            <a:avLst/>
          </a:prstGeom>
          <a:noFill/>
        </p:spPr>
        <p:txBody>
          <a:bodyPr wrap="square" rtlCol="0">
            <a:spAutoFit/>
          </a:bodyPr>
          <a:lstStyle/>
          <a:p>
            <a:r>
              <a:rPr lang="en-US" u="sng" dirty="0"/>
              <a:t>Legend</a:t>
            </a:r>
          </a:p>
          <a:p>
            <a:r>
              <a:rPr lang="en-US" dirty="0">
                <a:solidFill>
                  <a:schemeClr val="bg1"/>
                </a:solidFill>
              </a:rPr>
              <a:t> </a:t>
            </a:r>
            <a:r>
              <a:rPr lang="en-US" sz="1400" dirty="0">
                <a:solidFill>
                  <a:schemeClr val="bg1"/>
                </a:solidFill>
              </a:rPr>
              <a:t>____ </a:t>
            </a:r>
            <a:r>
              <a:rPr lang="en-US" sz="1400" dirty="0"/>
              <a:t>Opt 3 Stops</a:t>
            </a:r>
          </a:p>
          <a:p>
            <a:r>
              <a:rPr lang="en-US" sz="1400" dirty="0">
                <a:solidFill>
                  <a:schemeClr val="bg1"/>
                </a:solidFill>
              </a:rPr>
              <a:t>____</a:t>
            </a:r>
            <a:r>
              <a:rPr lang="en-US" sz="1400" dirty="0"/>
              <a:t>  Opt 3 Route</a:t>
            </a:r>
          </a:p>
        </p:txBody>
      </p:sp>
      <p:pic>
        <p:nvPicPr>
          <p:cNvPr id="9" name="Picture 8">
            <a:extLst>
              <a:ext uri="{FF2B5EF4-FFF2-40B4-BE49-F238E27FC236}">
                <a16:creationId xmlns:a16="http://schemas.microsoft.com/office/drawing/2014/main" id="{A2425279-20EC-BAED-30C2-A06072CB45F0}"/>
              </a:ext>
            </a:extLst>
          </p:cNvPr>
          <p:cNvPicPr>
            <a:picLocks noChangeAspect="1"/>
          </p:cNvPicPr>
          <p:nvPr/>
        </p:nvPicPr>
        <p:blipFill rotWithShape="1">
          <a:blip r:embed="rId2"/>
          <a:srcRect l="16683" t="1" r="21885" b="11605"/>
          <a:stretch/>
        </p:blipFill>
        <p:spPr>
          <a:xfrm>
            <a:off x="391900" y="1289228"/>
            <a:ext cx="292608" cy="252623"/>
          </a:xfrm>
          <a:prstGeom prst="rect">
            <a:avLst/>
          </a:prstGeom>
        </p:spPr>
      </p:pic>
      <p:pic>
        <p:nvPicPr>
          <p:cNvPr id="4" name="Picture 3">
            <a:extLst>
              <a:ext uri="{FF2B5EF4-FFF2-40B4-BE49-F238E27FC236}">
                <a16:creationId xmlns:a16="http://schemas.microsoft.com/office/drawing/2014/main" id="{21C053F3-93CF-951C-B820-43C53471C562}"/>
              </a:ext>
            </a:extLst>
          </p:cNvPr>
          <p:cNvPicPr>
            <a:picLocks noChangeAspect="1"/>
          </p:cNvPicPr>
          <p:nvPr/>
        </p:nvPicPr>
        <p:blipFill>
          <a:blip r:embed="rId3"/>
          <a:stretch>
            <a:fillRect/>
          </a:stretch>
        </p:blipFill>
        <p:spPr>
          <a:xfrm>
            <a:off x="367501" y="1650013"/>
            <a:ext cx="341406" cy="103641"/>
          </a:xfrm>
          <a:prstGeom prst="rect">
            <a:avLst/>
          </a:prstGeom>
        </p:spPr>
      </p:pic>
      <p:pic>
        <p:nvPicPr>
          <p:cNvPr id="5" name="Picture 4">
            <a:extLst>
              <a:ext uri="{FF2B5EF4-FFF2-40B4-BE49-F238E27FC236}">
                <a16:creationId xmlns:a16="http://schemas.microsoft.com/office/drawing/2014/main" id="{7DB3DD46-8478-CFE0-EB30-9D2B8F8DAC80}"/>
              </a:ext>
            </a:extLst>
          </p:cNvPr>
          <p:cNvPicPr>
            <a:picLocks noChangeAspect="1"/>
          </p:cNvPicPr>
          <p:nvPr/>
        </p:nvPicPr>
        <p:blipFill>
          <a:blip r:embed="rId4"/>
          <a:stretch>
            <a:fillRect/>
          </a:stretch>
        </p:blipFill>
        <p:spPr>
          <a:xfrm>
            <a:off x="1658470" y="0"/>
            <a:ext cx="8875059" cy="6858000"/>
          </a:xfrm>
          <a:prstGeom prst="rect">
            <a:avLst/>
          </a:prstGeom>
        </p:spPr>
      </p:pic>
    </p:spTree>
    <p:extLst>
      <p:ext uri="{BB962C8B-B14F-4D97-AF65-F5344CB8AC3E}">
        <p14:creationId xmlns:p14="http://schemas.microsoft.com/office/powerpoint/2010/main" val="1780075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ap of a route&#10;&#10;Description automatically generated">
            <a:extLst>
              <a:ext uri="{FF2B5EF4-FFF2-40B4-BE49-F238E27FC236}">
                <a16:creationId xmlns:a16="http://schemas.microsoft.com/office/drawing/2014/main" id="{2BB0C9B1-24AD-C22C-5ACC-F8B9D11F5F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0877" y="-168560"/>
            <a:ext cx="8875059" cy="6858000"/>
          </a:xfrm>
          <a:prstGeom prst="rect">
            <a:avLst/>
          </a:prstGeom>
        </p:spPr>
      </p:pic>
      <p:sp>
        <p:nvSpPr>
          <p:cNvPr id="4" name="Rectangle 3">
            <a:extLst>
              <a:ext uri="{FF2B5EF4-FFF2-40B4-BE49-F238E27FC236}">
                <a16:creationId xmlns:a16="http://schemas.microsoft.com/office/drawing/2014/main" id="{5044C1C1-3E32-9D09-07C7-6708BB73935F}"/>
              </a:ext>
            </a:extLst>
          </p:cNvPr>
          <p:cNvSpPr/>
          <p:nvPr/>
        </p:nvSpPr>
        <p:spPr>
          <a:xfrm>
            <a:off x="6929079" y="3429000"/>
            <a:ext cx="1554479" cy="1234439"/>
          </a:xfrm>
          <a:prstGeom prst="rect">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pic>
        <p:nvPicPr>
          <p:cNvPr id="2" name="Picture 1">
            <a:extLst>
              <a:ext uri="{FF2B5EF4-FFF2-40B4-BE49-F238E27FC236}">
                <a16:creationId xmlns:a16="http://schemas.microsoft.com/office/drawing/2014/main" id="{3517CC88-1CCB-157E-E26A-3C750260F081}"/>
              </a:ext>
            </a:extLst>
          </p:cNvPr>
          <p:cNvPicPr>
            <a:picLocks noChangeAspect="1"/>
          </p:cNvPicPr>
          <p:nvPr/>
        </p:nvPicPr>
        <p:blipFill>
          <a:blip r:embed="rId3"/>
          <a:stretch>
            <a:fillRect/>
          </a:stretch>
        </p:blipFill>
        <p:spPr>
          <a:xfrm>
            <a:off x="479022" y="640123"/>
            <a:ext cx="1652159" cy="938865"/>
          </a:xfrm>
          <a:prstGeom prst="rect">
            <a:avLst/>
          </a:prstGeom>
        </p:spPr>
      </p:pic>
      <p:pic>
        <p:nvPicPr>
          <p:cNvPr id="5" name="Picture 4">
            <a:extLst>
              <a:ext uri="{FF2B5EF4-FFF2-40B4-BE49-F238E27FC236}">
                <a16:creationId xmlns:a16="http://schemas.microsoft.com/office/drawing/2014/main" id="{D2D1B60D-BE38-B692-3EB6-2C5E7FAD8E98}"/>
              </a:ext>
            </a:extLst>
          </p:cNvPr>
          <p:cNvPicPr>
            <a:picLocks noChangeAspect="1"/>
          </p:cNvPicPr>
          <p:nvPr/>
        </p:nvPicPr>
        <p:blipFill>
          <a:blip r:embed="rId4"/>
          <a:stretch>
            <a:fillRect/>
          </a:stretch>
        </p:blipFill>
        <p:spPr>
          <a:xfrm>
            <a:off x="675318" y="1332022"/>
            <a:ext cx="347502" cy="103641"/>
          </a:xfrm>
          <a:prstGeom prst="rect">
            <a:avLst/>
          </a:prstGeom>
        </p:spPr>
      </p:pic>
      <p:pic>
        <p:nvPicPr>
          <p:cNvPr id="10" name="Picture 9">
            <a:extLst>
              <a:ext uri="{FF2B5EF4-FFF2-40B4-BE49-F238E27FC236}">
                <a16:creationId xmlns:a16="http://schemas.microsoft.com/office/drawing/2014/main" id="{E93179FE-6FB3-3604-7D50-2A8B6CF605EB}"/>
              </a:ext>
            </a:extLst>
          </p:cNvPr>
          <p:cNvPicPr>
            <a:picLocks noChangeAspect="1"/>
          </p:cNvPicPr>
          <p:nvPr/>
        </p:nvPicPr>
        <p:blipFill rotWithShape="1">
          <a:blip r:embed="rId5"/>
          <a:srcRect l="13472"/>
          <a:stretch/>
        </p:blipFill>
        <p:spPr>
          <a:xfrm>
            <a:off x="559748" y="1925459"/>
            <a:ext cx="5193792" cy="444398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3436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7C22D-6C62-8F85-B13A-5A0D14D8F740}"/>
              </a:ext>
            </a:extLst>
          </p:cNvPr>
          <p:cNvSpPr>
            <a:spLocks noGrp="1"/>
          </p:cNvSpPr>
          <p:nvPr>
            <p:ph type="ctrTitle"/>
          </p:nvPr>
        </p:nvSpPr>
        <p:spPr/>
        <p:txBody>
          <a:bodyPr/>
          <a:lstStyle/>
          <a:p>
            <a:r>
              <a:rPr lang="en-US" cap="none"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I. </a:t>
            </a:r>
            <a:r>
              <a:rPr lang="en-US" b="0" cap="none" dirty="0">
                <a:ln w="0"/>
                <a:solidFill>
                  <a:schemeClr val="accent1"/>
                </a:solidFill>
                <a:effectLst>
                  <a:outerShdw blurRad="38100" dist="25400" dir="5400000" algn="ctr" rotWithShape="0">
                    <a:srgbClr val="6E747A">
                      <a:alpha val="43000"/>
                    </a:srgbClr>
                  </a:outerShdw>
                </a:effectLst>
              </a:rPr>
              <a:t>Welcome</a:t>
            </a:r>
            <a:endParaRPr lang="en-US" cap="none" dirty="0">
              <a:ln w="22225">
                <a:solidFill>
                  <a:schemeClr val="accent2"/>
                </a:solidFill>
                <a:prstDash val="solid"/>
              </a:ln>
              <a:solidFill>
                <a:schemeClr val="accent2">
                  <a:lumMod val="40000"/>
                  <a:lumOff val="60000"/>
                </a:schemeClr>
              </a:solidFill>
            </a:endParaRPr>
          </a:p>
        </p:txBody>
      </p:sp>
      <p:sp>
        <p:nvSpPr>
          <p:cNvPr id="3" name="Subtitle 2">
            <a:extLst>
              <a:ext uri="{FF2B5EF4-FFF2-40B4-BE49-F238E27FC236}">
                <a16:creationId xmlns:a16="http://schemas.microsoft.com/office/drawing/2014/main" id="{EF4AB6B8-8779-2E4F-E8CC-D44841808DC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96196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line&#10;&#10;Description automatically generated">
            <a:extLst>
              <a:ext uri="{FF2B5EF4-FFF2-40B4-BE49-F238E27FC236}">
                <a16:creationId xmlns:a16="http://schemas.microsoft.com/office/drawing/2014/main" id="{04C1B776-BEA8-ED76-9928-883F90E682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3065" y="856419"/>
            <a:ext cx="2867425" cy="685896"/>
          </a:xfrm>
          <a:prstGeom prst="rect">
            <a:avLst/>
          </a:prstGeom>
        </p:spPr>
      </p:pic>
      <p:pic>
        <p:nvPicPr>
          <p:cNvPr id="12" name="Picture 11" descr="A screenshot of a list of numbers&#10;&#10;Description automatically generated">
            <a:extLst>
              <a:ext uri="{FF2B5EF4-FFF2-40B4-BE49-F238E27FC236}">
                <a16:creationId xmlns:a16="http://schemas.microsoft.com/office/drawing/2014/main" id="{D1E273D9-03B9-12A8-33BD-DD23B34317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8885" y="437732"/>
            <a:ext cx="4610743" cy="5982535"/>
          </a:xfrm>
          <a:prstGeom prst="rect">
            <a:avLst/>
          </a:prstGeom>
        </p:spPr>
      </p:pic>
    </p:spTree>
    <p:extLst>
      <p:ext uri="{BB962C8B-B14F-4D97-AF65-F5344CB8AC3E}">
        <p14:creationId xmlns:p14="http://schemas.microsoft.com/office/powerpoint/2010/main" val="3996989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different colors&#10;&#10;Description automatically generated">
            <a:extLst>
              <a:ext uri="{FF2B5EF4-FFF2-40B4-BE49-F238E27FC236}">
                <a16:creationId xmlns:a16="http://schemas.microsoft.com/office/drawing/2014/main" id="{282C6E9A-82F0-4B71-7B0B-CE8581A28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769"/>
            <a:ext cx="12192000" cy="5740462"/>
          </a:xfrm>
          <a:prstGeom prst="rect">
            <a:avLst/>
          </a:prstGeom>
        </p:spPr>
      </p:pic>
      <p:sp>
        <p:nvSpPr>
          <p:cNvPr id="7" name="Freeform: Shape 6">
            <a:extLst>
              <a:ext uri="{FF2B5EF4-FFF2-40B4-BE49-F238E27FC236}">
                <a16:creationId xmlns:a16="http://schemas.microsoft.com/office/drawing/2014/main" id="{97988BB3-996A-C9D9-13DE-B7A70C5BF10F}"/>
              </a:ext>
            </a:extLst>
          </p:cNvPr>
          <p:cNvSpPr/>
          <p:nvPr/>
        </p:nvSpPr>
        <p:spPr>
          <a:xfrm>
            <a:off x="2016690" y="889348"/>
            <a:ext cx="5198302" cy="5210827"/>
          </a:xfrm>
          <a:custGeom>
            <a:avLst/>
            <a:gdLst>
              <a:gd name="connsiteX0" fmla="*/ 513568 w 5198302"/>
              <a:gd name="connsiteY0" fmla="*/ 5210827 h 5210827"/>
              <a:gd name="connsiteX1" fmla="*/ 3056351 w 5198302"/>
              <a:gd name="connsiteY1" fmla="*/ 4446740 h 5210827"/>
              <a:gd name="connsiteX2" fmla="*/ 2981195 w 5198302"/>
              <a:gd name="connsiteY2" fmla="*/ 4797468 h 5210827"/>
              <a:gd name="connsiteX3" fmla="*/ 3244242 w 5198302"/>
              <a:gd name="connsiteY3" fmla="*/ 4697260 h 5210827"/>
              <a:gd name="connsiteX4" fmla="*/ 3306872 w 5198302"/>
              <a:gd name="connsiteY4" fmla="*/ 4509370 h 5210827"/>
              <a:gd name="connsiteX5" fmla="*/ 3407080 w 5198302"/>
              <a:gd name="connsiteY5" fmla="*/ 4609578 h 5210827"/>
              <a:gd name="connsiteX6" fmla="*/ 4020855 w 5198302"/>
              <a:gd name="connsiteY6" fmla="*/ 4108537 h 5210827"/>
              <a:gd name="connsiteX7" fmla="*/ 3933173 w 5198302"/>
              <a:gd name="connsiteY7" fmla="*/ 4070959 h 5210827"/>
              <a:gd name="connsiteX8" fmla="*/ 4083485 w 5198302"/>
              <a:gd name="connsiteY8" fmla="*/ 3870542 h 5210827"/>
              <a:gd name="connsiteX9" fmla="*/ 4133589 w 5198302"/>
              <a:gd name="connsiteY9" fmla="*/ 4070959 h 5210827"/>
              <a:gd name="connsiteX10" fmla="*/ 4484318 w 5198302"/>
              <a:gd name="connsiteY10" fmla="*/ 3807912 h 5210827"/>
              <a:gd name="connsiteX11" fmla="*/ 4572000 w 5198302"/>
              <a:gd name="connsiteY11" fmla="*/ 3933173 h 5210827"/>
              <a:gd name="connsiteX12" fmla="*/ 4747365 w 5198302"/>
              <a:gd name="connsiteY12" fmla="*/ 3782860 h 5210827"/>
              <a:gd name="connsiteX13" fmla="*/ 5198302 w 5198302"/>
              <a:gd name="connsiteY13" fmla="*/ 3695178 h 5210827"/>
              <a:gd name="connsiteX14" fmla="*/ 5060515 w 5198302"/>
              <a:gd name="connsiteY14" fmla="*/ 3507288 h 5210827"/>
              <a:gd name="connsiteX15" fmla="*/ 4872625 w 5198302"/>
              <a:gd name="connsiteY15" fmla="*/ 2705622 h 5210827"/>
              <a:gd name="connsiteX16" fmla="*/ 4897677 w 5198302"/>
              <a:gd name="connsiteY16" fmla="*/ 2154477 h 5210827"/>
              <a:gd name="connsiteX17" fmla="*/ 4734839 w 5198302"/>
              <a:gd name="connsiteY17" fmla="*/ 2204581 h 5210827"/>
              <a:gd name="connsiteX18" fmla="*/ 4897677 w 5198302"/>
              <a:gd name="connsiteY18" fmla="*/ 1791222 h 5210827"/>
              <a:gd name="connsiteX19" fmla="*/ 3407080 w 5198302"/>
              <a:gd name="connsiteY19" fmla="*/ 0 h 5210827"/>
              <a:gd name="connsiteX20" fmla="*/ 3269294 w 5198302"/>
              <a:gd name="connsiteY20" fmla="*/ 212942 h 5210827"/>
              <a:gd name="connsiteX21" fmla="*/ 2793305 w 5198302"/>
              <a:gd name="connsiteY21" fmla="*/ 726510 h 5210827"/>
              <a:gd name="connsiteX22" fmla="*/ 2492680 w 5198302"/>
              <a:gd name="connsiteY22" fmla="*/ 1365337 h 5210827"/>
              <a:gd name="connsiteX23" fmla="*/ 1728592 w 5198302"/>
              <a:gd name="connsiteY23" fmla="*/ 1515649 h 5210827"/>
              <a:gd name="connsiteX24" fmla="*/ 1478072 w 5198302"/>
              <a:gd name="connsiteY24" fmla="*/ 1766170 h 5210827"/>
              <a:gd name="connsiteX25" fmla="*/ 1377863 w 5198302"/>
              <a:gd name="connsiteY25" fmla="*/ 2442575 h 5210827"/>
              <a:gd name="connsiteX26" fmla="*/ 1240077 w 5198302"/>
              <a:gd name="connsiteY26" fmla="*/ 2642992 h 5210827"/>
              <a:gd name="connsiteX27" fmla="*/ 1077239 w 5198302"/>
              <a:gd name="connsiteY27" fmla="*/ 2755726 h 5210827"/>
              <a:gd name="connsiteX28" fmla="*/ 977031 w 5198302"/>
              <a:gd name="connsiteY28" fmla="*/ 3056351 h 5210827"/>
              <a:gd name="connsiteX29" fmla="*/ 839244 w 5198302"/>
              <a:gd name="connsiteY29" fmla="*/ 3118981 h 5210827"/>
              <a:gd name="connsiteX30" fmla="*/ 764088 w 5198302"/>
              <a:gd name="connsiteY30" fmla="*/ 3269293 h 5210827"/>
              <a:gd name="connsiteX31" fmla="*/ 776614 w 5198302"/>
              <a:gd name="connsiteY31" fmla="*/ 3407079 h 5210827"/>
              <a:gd name="connsiteX32" fmla="*/ 663880 w 5198302"/>
              <a:gd name="connsiteY32" fmla="*/ 3507288 h 5210827"/>
              <a:gd name="connsiteX33" fmla="*/ 876822 w 5198302"/>
              <a:gd name="connsiteY33" fmla="*/ 3858016 h 5210827"/>
              <a:gd name="connsiteX34" fmla="*/ 638828 w 5198302"/>
              <a:gd name="connsiteY34" fmla="*/ 4133589 h 5210827"/>
              <a:gd name="connsiteX35" fmla="*/ 375781 w 5198302"/>
              <a:gd name="connsiteY35" fmla="*/ 4308953 h 5210827"/>
              <a:gd name="connsiteX36" fmla="*/ 237995 w 5198302"/>
              <a:gd name="connsiteY36" fmla="*/ 4572000 h 5210827"/>
              <a:gd name="connsiteX37" fmla="*/ 0 w 5198302"/>
              <a:gd name="connsiteY37" fmla="*/ 4947781 h 5210827"/>
              <a:gd name="connsiteX38" fmla="*/ 513568 w 5198302"/>
              <a:gd name="connsiteY38" fmla="*/ 5210827 h 521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198302" h="5210827">
                <a:moveTo>
                  <a:pt x="513568" y="5210827"/>
                </a:moveTo>
                <a:lnTo>
                  <a:pt x="3056351" y="4446740"/>
                </a:lnTo>
                <a:lnTo>
                  <a:pt x="2981195" y="4797468"/>
                </a:lnTo>
                <a:lnTo>
                  <a:pt x="3244242" y="4697260"/>
                </a:lnTo>
                <a:lnTo>
                  <a:pt x="3306872" y="4509370"/>
                </a:lnTo>
                <a:lnTo>
                  <a:pt x="3407080" y="4609578"/>
                </a:lnTo>
                <a:lnTo>
                  <a:pt x="4020855" y="4108537"/>
                </a:lnTo>
                <a:lnTo>
                  <a:pt x="3933173" y="4070959"/>
                </a:lnTo>
                <a:lnTo>
                  <a:pt x="4083485" y="3870542"/>
                </a:lnTo>
                <a:lnTo>
                  <a:pt x="4133589" y="4070959"/>
                </a:lnTo>
                <a:lnTo>
                  <a:pt x="4484318" y="3807912"/>
                </a:lnTo>
                <a:lnTo>
                  <a:pt x="4572000" y="3933173"/>
                </a:lnTo>
                <a:lnTo>
                  <a:pt x="4747365" y="3782860"/>
                </a:lnTo>
                <a:lnTo>
                  <a:pt x="5198302" y="3695178"/>
                </a:lnTo>
                <a:lnTo>
                  <a:pt x="5060515" y="3507288"/>
                </a:lnTo>
                <a:lnTo>
                  <a:pt x="4872625" y="2705622"/>
                </a:lnTo>
                <a:lnTo>
                  <a:pt x="4897677" y="2154477"/>
                </a:lnTo>
                <a:lnTo>
                  <a:pt x="4734839" y="2204581"/>
                </a:lnTo>
                <a:lnTo>
                  <a:pt x="4897677" y="1791222"/>
                </a:lnTo>
                <a:lnTo>
                  <a:pt x="3407080" y="0"/>
                </a:lnTo>
                <a:lnTo>
                  <a:pt x="3269294" y="212942"/>
                </a:lnTo>
                <a:lnTo>
                  <a:pt x="2793305" y="726510"/>
                </a:lnTo>
                <a:lnTo>
                  <a:pt x="2492680" y="1365337"/>
                </a:lnTo>
                <a:lnTo>
                  <a:pt x="1728592" y="1515649"/>
                </a:lnTo>
                <a:lnTo>
                  <a:pt x="1478072" y="1766170"/>
                </a:lnTo>
                <a:lnTo>
                  <a:pt x="1377863" y="2442575"/>
                </a:lnTo>
                <a:lnTo>
                  <a:pt x="1240077" y="2642992"/>
                </a:lnTo>
                <a:lnTo>
                  <a:pt x="1077239" y="2755726"/>
                </a:lnTo>
                <a:lnTo>
                  <a:pt x="977031" y="3056351"/>
                </a:lnTo>
                <a:lnTo>
                  <a:pt x="839244" y="3118981"/>
                </a:lnTo>
                <a:lnTo>
                  <a:pt x="764088" y="3269293"/>
                </a:lnTo>
                <a:lnTo>
                  <a:pt x="776614" y="3407079"/>
                </a:lnTo>
                <a:lnTo>
                  <a:pt x="663880" y="3507288"/>
                </a:lnTo>
                <a:lnTo>
                  <a:pt x="876822" y="3858016"/>
                </a:lnTo>
                <a:lnTo>
                  <a:pt x="638828" y="4133589"/>
                </a:lnTo>
                <a:lnTo>
                  <a:pt x="375781" y="4308953"/>
                </a:lnTo>
                <a:lnTo>
                  <a:pt x="237995" y="4572000"/>
                </a:lnTo>
                <a:lnTo>
                  <a:pt x="0" y="4947781"/>
                </a:lnTo>
                <a:lnTo>
                  <a:pt x="513568" y="5210827"/>
                </a:ln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31A45AE-A5ED-A45B-268D-17BE0EAE491B}"/>
              </a:ext>
            </a:extLst>
          </p:cNvPr>
          <p:cNvSpPr txBox="1"/>
          <p:nvPr/>
        </p:nvSpPr>
        <p:spPr>
          <a:xfrm>
            <a:off x="4615841" y="2016691"/>
            <a:ext cx="1718740" cy="584775"/>
          </a:xfrm>
          <a:prstGeom prst="rect">
            <a:avLst/>
          </a:prstGeom>
          <a:noFill/>
        </p:spPr>
        <p:txBody>
          <a:bodyPr wrap="none" rtlCol="0">
            <a:spAutoFit/>
          </a:bodyPr>
          <a:lstStyle/>
          <a:p>
            <a:r>
              <a:rPr lang="en-US" sz="3200" b="1" dirty="0">
                <a:solidFill>
                  <a:srgbClr val="FF0000"/>
                </a:solidFill>
              </a:rPr>
              <a:t>64% LMI</a:t>
            </a:r>
          </a:p>
        </p:txBody>
      </p:sp>
      <p:sp>
        <p:nvSpPr>
          <p:cNvPr id="9" name="TextBox 8">
            <a:extLst>
              <a:ext uri="{FF2B5EF4-FFF2-40B4-BE49-F238E27FC236}">
                <a16:creationId xmlns:a16="http://schemas.microsoft.com/office/drawing/2014/main" id="{99BB066A-44E1-B16F-F52E-92FE6FF29736}"/>
              </a:ext>
            </a:extLst>
          </p:cNvPr>
          <p:cNvSpPr txBox="1"/>
          <p:nvPr/>
        </p:nvSpPr>
        <p:spPr>
          <a:xfrm>
            <a:off x="3039649" y="3671760"/>
            <a:ext cx="1718740" cy="584775"/>
          </a:xfrm>
          <a:prstGeom prst="rect">
            <a:avLst/>
          </a:prstGeom>
          <a:noFill/>
        </p:spPr>
        <p:txBody>
          <a:bodyPr wrap="none" rtlCol="0">
            <a:spAutoFit/>
          </a:bodyPr>
          <a:lstStyle/>
          <a:p>
            <a:r>
              <a:rPr lang="en-US" sz="3200" b="1" dirty="0">
                <a:solidFill>
                  <a:srgbClr val="FF0000"/>
                </a:solidFill>
              </a:rPr>
              <a:t>52% LMI</a:t>
            </a:r>
          </a:p>
        </p:txBody>
      </p:sp>
    </p:spTree>
    <p:extLst>
      <p:ext uri="{BB962C8B-B14F-4D97-AF65-F5344CB8AC3E}">
        <p14:creationId xmlns:p14="http://schemas.microsoft.com/office/powerpoint/2010/main" val="210654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D747C-D39F-0055-C1DD-F335238750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67E574-BCAC-48B2-E154-71D88614A8E1}"/>
              </a:ext>
            </a:extLst>
          </p:cNvPr>
          <p:cNvSpPr>
            <a:spLocks noGrp="1"/>
          </p:cNvSpPr>
          <p:nvPr>
            <p:ph type="title"/>
          </p:nvPr>
        </p:nvSpPr>
        <p:spPr/>
        <p:txBody>
          <a:bodyPr/>
          <a:lstStyle/>
          <a:p>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VI-C. </a:t>
            </a:r>
            <a:r>
              <a:rPr lang="en-US" dirty="0">
                <a:solidFill>
                  <a:schemeClr val="accent1">
                    <a:lumMod val="75000"/>
                  </a:schemeClr>
                </a:solidFill>
              </a:rPr>
              <a:t>Bylaw Review: Changes Discussion</a:t>
            </a:r>
          </a:p>
        </p:txBody>
      </p:sp>
      <p:pic>
        <p:nvPicPr>
          <p:cNvPr id="4" name="Picture 3">
            <a:extLst>
              <a:ext uri="{FF2B5EF4-FFF2-40B4-BE49-F238E27FC236}">
                <a16:creationId xmlns:a16="http://schemas.microsoft.com/office/drawing/2014/main" id="{6607EF39-3ABA-C0F5-D0F8-2693CFA8CCFB}"/>
              </a:ext>
            </a:extLst>
          </p:cNvPr>
          <p:cNvPicPr>
            <a:picLocks noChangeAspect="1"/>
          </p:cNvPicPr>
          <p:nvPr/>
        </p:nvPicPr>
        <p:blipFill>
          <a:blip r:embed="rId2"/>
          <a:stretch>
            <a:fillRect/>
          </a:stretch>
        </p:blipFill>
        <p:spPr>
          <a:xfrm>
            <a:off x="516608" y="1805197"/>
            <a:ext cx="4982270" cy="2143424"/>
          </a:xfrm>
          <a:prstGeom prst="rect">
            <a:avLst/>
          </a:prstGeom>
        </p:spPr>
      </p:pic>
      <p:pic>
        <p:nvPicPr>
          <p:cNvPr id="8" name="Picture 7">
            <a:extLst>
              <a:ext uri="{FF2B5EF4-FFF2-40B4-BE49-F238E27FC236}">
                <a16:creationId xmlns:a16="http://schemas.microsoft.com/office/drawing/2014/main" id="{8D15E9FD-0C31-2CD0-79A2-46CEA1253358}"/>
              </a:ext>
            </a:extLst>
          </p:cNvPr>
          <p:cNvPicPr>
            <a:picLocks noChangeAspect="1"/>
          </p:cNvPicPr>
          <p:nvPr/>
        </p:nvPicPr>
        <p:blipFill>
          <a:blip r:embed="rId3"/>
          <a:stretch>
            <a:fillRect/>
          </a:stretch>
        </p:blipFill>
        <p:spPr>
          <a:xfrm>
            <a:off x="6348291" y="1538408"/>
            <a:ext cx="4591976" cy="4070542"/>
          </a:xfrm>
          <a:prstGeom prst="rect">
            <a:avLst/>
          </a:prstGeom>
        </p:spPr>
      </p:pic>
      <p:pic>
        <p:nvPicPr>
          <p:cNvPr id="10" name="Picture 9">
            <a:extLst>
              <a:ext uri="{FF2B5EF4-FFF2-40B4-BE49-F238E27FC236}">
                <a16:creationId xmlns:a16="http://schemas.microsoft.com/office/drawing/2014/main" id="{E37A2B60-4EC9-214B-0F91-F4AD85113C41}"/>
              </a:ext>
            </a:extLst>
          </p:cNvPr>
          <p:cNvPicPr>
            <a:picLocks noChangeAspect="1"/>
          </p:cNvPicPr>
          <p:nvPr/>
        </p:nvPicPr>
        <p:blipFill>
          <a:blip r:embed="rId4"/>
          <a:stretch>
            <a:fillRect/>
          </a:stretch>
        </p:blipFill>
        <p:spPr>
          <a:xfrm>
            <a:off x="1074683" y="5144218"/>
            <a:ext cx="4848902" cy="1419423"/>
          </a:xfrm>
          <a:prstGeom prst="rect">
            <a:avLst/>
          </a:prstGeom>
        </p:spPr>
      </p:pic>
    </p:spTree>
    <p:extLst>
      <p:ext uri="{BB962C8B-B14F-4D97-AF65-F5344CB8AC3E}">
        <p14:creationId xmlns:p14="http://schemas.microsoft.com/office/powerpoint/2010/main" val="2672413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D747C-D39F-0055-C1DD-F335238750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67E574-BCAC-48B2-E154-71D88614A8E1}"/>
              </a:ext>
            </a:extLst>
          </p:cNvPr>
          <p:cNvSpPr>
            <a:spLocks noGrp="1"/>
          </p:cNvSpPr>
          <p:nvPr>
            <p:ph type="title"/>
          </p:nvPr>
        </p:nvSpPr>
        <p:spPr/>
        <p:txBody>
          <a:bodyPr/>
          <a:lstStyle/>
          <a:p>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VI-C. </a:t>
            </a:r>
            <a:r>
              <a:rPr lang="en-US" dirty="0">
                <a:solidFill>
                  <a:schemeClr val="accent1">
                    <a:lumMod val="75000"/>
                  </a:schemeClr>
                </a:solidFill>
              </a:rPr>
              <a:t>Bylaw Review: Changes Discussion</a:t>
            </a:r>
          </a:p>
        </p:txBody>
      </p:sp>
      <p:pic>
        <p:nvPicPr>
          <p:cNvPr id="4" name="Picture 3">
            <a:extLst>
              <a:ext uri="{FF2B5EF4-FFF2-40B4-BE49-F238E27FC236}">
                <a16:creationId xmlns:a16="http://schemas.microsoft.com/office/drawing/2014/main" id="{7E7BA186-1D1A-CB4B-5D06-ABFBC529F08E}"/>
              </a:ext>
            </a:extLst>
          </p:cNvPr>
          <p:cNvPicPr>
            <a:picLocks noChangeAspect="1"/>
          </p:cNvPicPr>
          <p:nvPr/>
        </p:nvPicPr>
        <p:blipFill>
          <a:blip r:embed="rId2"/>
          <a:stretch>
            <a:fillRect/>
          </a:stretch>
        </p:blipFill>
        <p:spPr>
          <a:xfrm>
            <a:off x="864452" y="1965960"/>
            <a:ext cx="4448796" cy="771633"/>
          </a:xfrm>
          <a:prstGeom prst="rect">
            <a:avLst/>
          </a:prstGeom>
        </p:spPr>
      </p:pic>
      <p:pic>
        <p:nvPicPr>
          <p:cNvPr id="8" name="Picture 7">
            <a:extLst>
              <a:ext uri="{FF2B5EF4-FFF2-40B4-BE49-F238E27FC236}">
                <a16:creationId xmlns:a16="http://schemas.microsoft.com/office/drawing/2014/main" id="{1F3CED9E-E0AD-5DBD-6519-F83F153725FB}"/>
              </a:ext>
            </a:extLst>
          </p:cNvPr>
          <p:cNvPicPr>
            <a:picLocks noChangeAspect="1"/>
          </p:cNvPicPr>
          <p:nvPr/>
        </p:nvPicPr>
        <p:blipFill>
          <a:blip r:embed="rId3"/>
          <a:stretch>
            <a:fillRect/>
          </a:stretch>
        </p:blipFill>
        <p:spPr>
          <a:xfrm>
            <a:off x="864452" y="3143148"/>
            <a:ext cx="4315427" cy="628738"/>
          </a:xfrm>
          <a:prstGeom prst="rect">
            <a:avLst/>
          </a:prstGeom>
        </p:spPr>
      </p:pic>
      <p:pic>
        <p:nvPicPr>
          <p:cNvPr id="10" name="Picture 9">
            <a:extLst>
              <a:ext uri="{FF2B5EF4-FFF2-40B4-BE49-F238E27FC236}">
                <a16:creationId xmlns:a16="http://schemas.microsoft.com/office/drawing/2014/main" id="{AF465C1E-AF8F-365F-9DF2-22C1959B7083}"/>
              </a:ext>
            </a:extLst>
          </p:cNvPr>
          <p:cNvPicPr>
            <a:picLocks noChangeAspect="1"/>
          </p:cNvPicPr>
          <p:nvPr/>
        </p:nvPicPr>
        <p:blipFill>
          <a:blip r:embed="rId4"/>
          <a:stretch>
            <a:fillRect/>
          </a:stretch>
        </p:blipFill>
        <p:spPr>
          <a:xfrm>
            <a:off x="1028589" y="3771886"/>
            <a:ext cx="3705742" cy="190527"/>
          </a:xfrm>
          <a:prstGeom prst="rect">
            <a:avLst/>
          </a:prstGeom>
        </p:spPr>
      </p:pic>
      <p:pic>
        <p:nvPicPr>
          <p:cNvPr id="12" name="Picture 11">
            <a:extLst>
              <a:ext uri="{FF2B5EF4-FFF2-40B4-BE49-F238E27FC236}">
                <a16:creationId xmlns:a16="http://schemas.microsoft.com/office/drawing/2014/main" id="{E9FDF0B3-7262-3CC7-4A83-E806CE219BC7}"/>
              </a:ext>
            </a:extLst>
          </p:cNvPr>
          <p:cNvPicPr>
            <a:picLocks noChangeAspect="1"/>
          </p:cNvPicPr>
          <p:nvPr/>
        </p:nvPicPr>
        <p:blipFill>
          <a:blip r:embed="rId5"/>
          <a:stretch>
            <a:fillRect/>
          </a:stretch>
        </p:blipFill>
        <p:spPr>
          <a:xfrm>
            <a:off x="6096000" y="1604707"/>
            <a:ext cx="5462853" cy="4414077"/>
          </a:xfrm>
          <a:prstGeom prst="rect">
            <a:avLst/>
          </a:prstGeom>
        </p:spPr>
      </p:pic>
    </p:spTree>
    <p:extLst>
      <p:ext uri="{BB962C8B-B14F-4D97-AF65-F5344CB8AC3E}">
        <p14:creationId xmlns:p14="http://schemas.microsoft.com/office/powerpoint/2010/main" val="1982497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7C22D-6C62-8F85-B13A-5A0D14D8F740}"/>
              </a:ext>
            </a:extLst>
          </p:cNvPr>
          <p:cNvSpPr>
            <a:spLocks noGrp="1"/>
          </p:cNvSpPr>
          <p:nvPr>
            <p:ph type="ctrTitle"/>
          </p:nvPr>
        </p:nvSpPr>
        <p:spPr/>
        <p:txBody>
          <a:bodyPr/>
          <a:lstStyle/>
          <a:p>
            <a:r>
              <a:rPr lang="en-US" cap="none"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VI-D. </a:t>
            </a:r>
            <a:r>
              <a:rPr lang="en-US" dirty="0">
                <a:solidFill>
                  <a:schemeClr val="accent1">
                    <a:lumMod val="75000"/>
                  </a:schemeClr>
                </a:solidFill>
              </a:rPr>
              <a:t>Land of Sky Update</a:t>
            </a:r>
          </a:p>
        </p:txBody>
      </p:sp>
      <p:sp>
        <p:nvSpPr>
          <p:cNvPr id="3" name="Subtitle 2">
            <a:extLst>
              <a:ext uri="{FF2B5EF4-FFF2-40B4-BE49-F238E27FC236}">
                <a16:creationId xmlns:a16="http://schemas.microsoft.com/office/drawing/2014/main" id="{EF4AB6B8-8779-2E4F-E8CC-D44841808DCB}"/>
              </a:ext>
            </a:extLst>
          </p:cNvPr>
          <p:cNvSpPr>
            <a:spLocks noGrp="1"/>
          </p:cNvSpPr>
          <p:nvPr>
            <p:ph type="subTitle" idx="1"/>
          </p:nvPr>
        </p:nvSpPr>
        <p:spPr/>
        <p:txBody>
          <a:bodyPr/>
          <a:lstStyle/>
          <a:p>
            <a:r>
              <a:rPr lang="en-US" dirty="0"/>
              <a:t>Vicki Eastland</a:t>
            </a:r>
          </a:p>
        </p:txBody>
      </p:sp>
    </p:spTree>
    <p:extLst>
      <p:ext uri="{BB962C8B-B14F-4D97-AF65-F5344CB8AC3E}">
        <p14:creationId xmlns:p14="http://schemas.microsoft.com/office/powerpoint/2010/main" val="3480602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7C22D-6C62-8F85-B13A-5A0D14D8F740}"/>
              </a:ext>
            </a:extLst>
          </p:cNvPr>
          <p:cNvSpPr>
            <a:spLocks noGrp="1"/>
          </p:cNvSpPr>
          <p:nvPr>
            <p:ph type="ctrTitle"/>
          </p:nvPr>
        </p:nvSpPr>
        <p:spPr/>
        <p:txBody>
          <a:bodyPr/>
          <a:lstStyle/>
          <a:p>
            <a:r>
              <a:rPr lang="en-US" cap="none"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VI. </a:t>
            </a:r>
            <a:r>
              <a:rPr lang="en-US" dirty="0">
                <a:solidFill>
                  <a:schemeClr val="accent1">
                    <a:lumMod val="75000"/>
                  </a:schemeClr>
                </a:solidFill>
              </a:rPr>
              <a:t>Public Comment</a:t>
            </a:r>
          </a:p>
        </p:txBody>
      </p:sp>
      <p:sp>
        <p:nvSpPr>
          <p:cNvPr id="3" name="Subtitle 2">
            <a:extLst>
              <a:ext uri="{FF2B5EF4-FFF2-40B4-BE49-F238E27FC236}">
                <a16:creationId xmlns:a16="http://schemas.microsoft.com/office/drawing/2014/main" id="{EF4AB6B8-8779-2E4F-E8CC-D44841808DCB}"/>
              </a:ext>
            </a:extLst>
          </p:cNvPr>
          <p:cNvSpPr>
            <a:spLocks noGrp="1"/>
          </p:cNvSpPr>
          <p:nvPr>
            <p:ph type="subTitle" idx="1"/>
          </p:nvPr>
        </p:nvSpPr>
        <p:spPr/>
        <p:txBody>
          <a:bodyPr/>
          <a:lstStyle/>
          <a:p>
            <a:r>
              <a:rPr lang="en-US" dirty="0"/>
              <a:t>15-Minute Time limit (speakers are held to three minutes)</a:t>
            </a:r>
          </a:p>
        </p:txBody>
      </p:sp>
    </p:spTree>
    <p:extLst>
      <p:ext uri="{BB962C8B-B14F-4D97-AF65-F5344CB8AC3E}">
        <p14:creationId xmlns:p14="http://schemas.microsoft.com/office/powerpoint/2010/main" val="905048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7C22D-6C62-8F85-B13A-5A0D14D8F740}"/>
              </a:ext>
            </a:extLst>
          </p:cNvPr>
          <p:cNvSpPr>
            <a:spLocks noGrp="1"/>
          </p:cNvSpPr>
          <p:nvPr>
            <p:ph type="ctrTitle"/>
          </p:nvPr>
        </p:nvSpPr>
        <p:spPr/>
        <p:txBody>
          <a:bodyPr/>
          <a:lstStyle/>
          <a:p>
            <a:r>
              <a:rPr lang="en-US" cap="none"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VII. </a:t>
            </a:r>
            <a:r>
              <a:rPr lang="en-US" dirty="0">
                <a:solidFill>
                  <a:schemeClr val="accent1">
                    <a:lumMod val="75000"/>
                  </a:schemeClr>
                </a:solidFill>
              </a:rPr>
              <a:t>Board Members Comments</a:t>
            </a:r>
          </a:p>
        </p:txBody>
      </p:sp>
      <p:sp>
        <p:nvSpPr>
          <p:cNvPr id="3" name="Subtitle 2">
            <a:extLst>
              <a:ext uri="{FF2B5EF4-FFF2-40B4-BE49-F238E27FC236}">
                <a16:creationId xmlns:a16="http://schemas.microsoft.com/office/drawing/2014/main" id="{EF4AB6B8-8779-2E4F-E8CC-D44841808DCB}"/>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851621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7C22D-6C62-8F85-B13A-5A0D14D8F740}"/>
              </a:ext>
            </a:extLst>
          </p:cNvPr>
          <p:cNvSpPr>
            <a:spLocks noGrp="1"/>
          </p:cNvSpPr>
          <p:nvPr>
            <p:ph type="ctrTitle"/>
          </p:nvPr>
        </p:nvSpPr>
        <p:spPr/>
        <p:txBody>
          <a:bodyPr/>
          <a:lstStyle/>
          <a:p>
            <a:r>
              <a:rPr lang="en-US" dirty="0">
                <a:solidFill>
                  <a:schemeClr val="accent6">
                    <a:lumMod val="75000"/>
                  </a:schemeClr>
                </a:solidFill>
              </a:rPr>
              <a:t>Thank you for attending</a:t>
            </a:r>
          </a:p>
        </p:txBody>
      </p:sp>
      <p:sp>
        <p:nvSpPr>
          <p:cNvPr id="3" name="Subtitle 2">
            <a:extLst>
              <a:ext uri="{FF2B5EF4-FFF2-40B4-BE49-F238E27FC236}">
                <a16:creationId xmlns:a16="http://schemas.microsoft.com/office/drawing/2014/main" id="{EF4AB6B8-8779-2E4F-E8CC-D44841808DCB}"/>
              </a:ext>
            </a:extLst>
          </p:cNvPr>
          <p:cNvSpPr>
            <a:spLocks noGrp="1"/>
          </p:cNvSpPr>
          <p:nvPr>
            <p:ph type="subTitle" idx="1"/>
          </p:nvPr>
        </p:nvSpPr>
        <p:spPr/>
        <p:txBody>
          <a:bodyPr/>
          <a:lstStyle/>
          <a:p>
            <a:r>
              <a:rPr lang="en-US" dirty="0">
                <a:solidFill>
                  <a:schemeClr val="accent3">
                    <a:lumMod val="75000"/>
                  </a:schemeClr>
                </a:solidFill>
                <a:latin typeface="Aptos Light" panose="020B0004020202020204" pitchFamily="34" charset="0"/>
              </a:rPr>
              <a:t>Next TAB meeting will be on </a:t>
            </a:r>
            <a:r>
              <a:rPr lang="en-US" b="1" u="sng" dirty="0">
                <a:solidFill>
                  <a:schemeClr val="accent3">
                    <a:lumMod val="75000"/>
                  </a:schemeClr>
                </a:solidFill>
                <a:latin typeface="Aptos Light" panose="020B0004020202020204" pitchFamily="34" charset="0"/>
              </a:rPr>
              <a:t>August 14th at 2:00 PM</a:t>
            </a:r>
            <a:r>
              <a:rPr lang="en-US" dirty="0">
                <a:solidFill>
                  <a:schemeClr val="accent3">
                    <a:lumMod val="75000"/>
                  </a:schemeClr>
                </a:solidFill>
                <a:latin typeface="Aptos Light" panose="020B0004020202020204" pitchFamily="34" charset="0"/>
              </a:rPr>
              <a:t>, in the Large</a:t>
            </a:r>
            <a:r>
              <a:rPr lang="en-US" b="1" dirty="0">
                <a:solidFill>
                  <a:schemeClr val="accent3">
                    <a:lumMod val="75000"/>
                  </a:schemeClr>
                </a:solidFill>
                <a:latin typeface="Aptos Light" panose="020B0004020202020204" pitchFamily="34" charset="0"/>
              </a:rPr>
              <a:t> </a:t>
            </a:r>
            <a:r>
              <a:rPr lang="en-US" dirty="0">
                <a:solidFill>
                  <a:schemeClr val="accent3">
                    <a:lumMod val="75000"/>
                  </a:schemeClr>
                </a:solidFill>
                <a:latin typeface="Aptos Light" panose="020B0004020202020204" pitchFamily="34" charset="0"/>
              </a:rPr>
              <a:t>DSS Conference Room, </a:t>
            </a:r>
            <a:r>
              <a:rPr lang="en-US" b="1" dirty="0">
                <a:solidFill>
                  <a:schemeClr val="accent3">
                    <a:lumMod val="75000"/>
                  </a:schemeClr>
                </a:solidFill>
                <a:latin typeface="Aptos Light" panose="020B0004020202020204" pitchFamily="34" charset="0"/>
              </a:rPr>
              <a:t>2</a:t>
            </a:r>
            <a:r>
              <a:rPr lang="en-US" b="1" baseline="30000" dirty="0">
                <a:solidFill>
                  <a:schemeClr val="accent3">
                    <a:lumMod val="75000"/>
                  </a:schemeClr>
                </a:solidFill>
                <a:latin typeface="Aptos Light" panose="020B0004020202020204" pitchFamily="34" charset="0"/>
              </a:rPr>
              <a:t>nd</a:t>
            </a:r>
            <a:r>
              <a:rPr lang="en-US" b="1" dirty="0">
                <a:solidFill>
                  <a:schemeClr val="accent3">
                    <a:lumMod val="75000"/>
                  </a:schemeClr>
                </a:solidFill>
                <a:latin typeface="Aptos Light" panose="020B0004020202020204" pitchFamily="34" charset="0"/>
              </a:rPr>
              <a:t> Floor</a:t>
            </a:r>
            <a:r>
              <a:rPr lang="en-US" dirty="0">
                <a:solidFill>
                  <a:schemeClr val="accent3">
                    <a:lumMod val="75000"/>
                  </a:schemeClr>
                </a:solidFill>
                <a:latin typeface="Aptos Light" panose="020B0004020202020204" pitchFamily="34" charset="0"/>
              </a:rPr>
              <a:t>.</a:t>
            </a:r>
          </a:p>
          <a:p>
            <a:endParaRPr lang="en-US" dirty="0"/>
          </a:p>
        </p:txBody>
      </p:sp>
    </p:spTree>
    <p:extLst>
      <p:ext uri="{BB962C8B-B14F-4D97-AF65-F5344CB8AC3E}">
        <p14:creationId xmlns:p14="http://schemas.microsoft.com/office/powerpoint/2010/main" val="2290832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document with text on it&#10;&#10;Description automatically generated">
            <a:extLst>
              <a:ext uri="{FF2B5EF4-FFF2-40B4-BE49-F238E27FC236}">
                <a16:creationId xmlns:a16="http://schemas.microsoft.com/office/drawing/2014/main" id="{28A022E5-3BC5-1AD9-82CF-EA412568DEE1}"/>
              </a:ext>
            </a:extLst>
          </p:cNvPr>
          <p:cNvPicPr>
            <a:picLocks noChangeAspect="1"/>
          </p:cNvPicPr>
          <p:nvPr/>
        </p:nvPicPr>
        <p:blipFill>
          <a:blip r:embed="rId2"/>
          <a:stretch>
            <a:fillRect/>
          </a:stretch>
        </p:blipFill>
        <p:spPr>
          <a:xfrm>
            <a:off x="872064" y="1263222"/>
            <a:ext cx="4593715" cy="4329575"/>
          </a:xfrm>
          <a:prstGeom prst="rect">
            <a:avLst/>
          </a:prstGeom>
          <a:solidFill>
            <a:schemeClr val="accent2"/>
          </a:solidFill>
        </p:spPr>
      </p:pic>
      <p:sp>
        <p:nvSpPr>
          <p:cNvPr id="2" name="Title 1">
            <a:extLst>
              <a:ext uri="{FF2B5EF4-FFF2-40B4-BE49-F238E27FC236}">
                <a16:creationId xmlns:a16="http://schemas.microsoft.com/office/drawing/2014/main" id="{160729D4-8B46-4406-A647-E3A588D198F4}"/>
              </a:ext>
            </a:extLst>
          </p:cNvPr>
          <p:cNvSpPr>
            <a:spLocks noGrp="1"/>
          </p:cNvSpPr>
          <p:nvPr>
            <p:ph type="title"/>
          </p:nvPr>
        </p:nvSpPr>
        <p:spPr>
          <a:xfrm>
            <a:off x="6736924" y="857675"/>
            <a:ext cx="4566230" cy="3437782"/>
          </a:xfrm>
        </p:spPr>
        <p:txBody>
          <a:bodyPr vert="horz" lIns="91440" tIns="45720" rIns="91440" bIns="45720" rtlCol="0" anchor="b">
            <a:normAutofit/>
          </a:bodyPr>
          <a:lstStyle/>
          <a:p>
            <a:pPr algn="ctr">
              <a:lnSpc>
                <a:spcPct val="85000"/>
              </a:lnSpc>
            </a:pPr>
            <a:r>
              <a:rPr lang="en-US" sz="45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II. </a:t>
            </a:r>
            <a:r>
              <a:rPr lang="en-US" sz="4500" dirty="0">
                <a:ln w="0"/>
                <a:solidFill>
                  <a:schemeClr val="accent1"/>
                </a:solidFill>
                <a:effectLst>
                  <a:outerShdw blurRad="38100" dist="25400" dir="5400000" algn="ctr" rotWithShape="0">
                    <a:srgbClr val="6E747A">
                      <a:alpha val="43000"/>
                    </a:srgbClr>
                  </a:outerShdw>
                </a:effectLst>
              </a:rPr>
              <a:t>Agenda Modifications</a:t>
            </a:r>
            <a:endParaRPr lang="en-US" sz="4500" b="1" cap="all" dirty="0">
              <a:ln w="15875">
                <a:solidFill>
                  <a:sysClr val="window" lastClr="FFFFFF"/>
                </a:solidFill>
              </a:ln>
              <a:solidFill>
                <a:schemeClr val="accent6">
                  <a:lumMod val="75000"/>
                </a:schemeClr>
              </a:solidFill>
              <a:effectLst>
                <a:outerShdw dist="38100" dir="2700000" algn="tl" rotWithShape="0">
                  <a:srgbClr val="DF5327"/>
                </a:outerShdw>
              </a:effectLst>
            </a:endParaRPr>
          </a:p>
        </p:txBody>
      </p:sp>
    </p:spTree>
    <p:extLst>
      <p:ext uri="{BB962C8B-B14F-4D97-AF65-F5344CB8AC3E}">
        <p14:creationId xmlns:p14="http://schemas.microsoft.com/office/powerpoint/2010/main" val="875325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729D4-8B46-4406-A647-E3A588D198F4}"/>
              </a:ext>
            </a:extLst>
          </p:cNvPr>
          <p:cNvSpPr>
            <a:spLocks noGrp="1"/>
          </p:cNvSpPr>
          <p:nvPr>
            <p:ph type="title"/>
          </p:nvPr>
        </p:nvSpPr>
        <p:spPr/>
        <p:txBody>
          <a:bodyPr>
            <a:normAutofit/>
          </a:bodyPr>
          <a:lstStyle/>
          <a:p>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III. </a:t>
            </a:r>
            <a:r>
              <a:rPr lang="en-US" dirty="0">
                <a:ln w="0"/>
                <a:solidFill>
                  <a:schemeClr val="accent1"/>
                </a:solidFill>
                <a:effectLst>
                  <a:outerShdw blurRad="38100" dist="25400" dir="5400000" algn="ctr" rotWithShape="0">
                    <a:srgbClr val="6E747A">
                      <a:alpha val="43000"/>
                    </a:srgbClr>
                  </a:outerShdw>
                </a:effectLst>
              </a:rPr>
              <a:t>Consent Agenda</a:t>
            </a:r>
            <a:endParaRPr lang="en-US" dirty="0">
              <a:solidFill>
                <a:schemeClr val="accent2"/>
              </a:solidFill>
            </a:endParaRPr>
          </a:p>
        </p:txBody>
      </p:sp>
      <p:sp>
        <p:nvSpPr>
          <p:cNvPr id="4" name="Content Placeholder 3">
            <a:extLst>
              <a:ext uri="{FF2B5EF4-FFF2-40B4-BE49-F238E27FC236}">
                <a16:creationId xmlns:a16="http://schemas.microsoft.com/office/drawing/2014/main" id="{356018C3-4480-5EA1-CBB9-D1FC3F27CDF7}"/>
              </a:ext>
            </a:extLst>
          </p:cNvPr>
          <p:cNvSpPr>
            <a:spLocks noGrp="1"/>
          </p:cNvSpPr>
          <p:nvPr>
            <p:ph idx="1"/>
          </p:nvPr>
        </p:nvSpPr>
        <p:spPr>
          <a:xfrm>
            <a:off x="4490977" y="2057400"/>
            <a:ext cx="6524894" cy="4038600"/>
          </a:xfrm>
        </p:spPr>
        <p:txBody>
          <a:bodyPr>
            <a:normAutofit/>
          </a:bodyPr>
          <a:lstStyle/>
          <a:p>
            <a:pPr>
              <a:buFont typeface="Wingdings" panose="05000000000000000000" pitchFamily="2" charset="2"/>
              <a:buChar char="Ø"/>
            </a:pPr>
            <a:r>
              <a:rPr lang="en-US" dirty="0"/>
              <a:t>February 14, 2024 Meeting Minutes</a:t>
            </a:r>
          </a:p>
        </p:txBody>
      </p:sp>
      <p:pic>
        <p:nvPicPr>
          <p:cNvPr id="5" name="Graphic 4" descr="Document outline">
            <a:extLst>
              <a:ext uri="{FF2B5EF4-FFF2-40B4-BE49-F238E27FC236}">
                <a16:creationId xmlns:a16="http://schemas.microsoft.com/office/drawing/2014/main" id="{AA4555C1-8DD3-D2AB-410F-51F59039F5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16621" y="2093789"/>
            <a:ext cx="2896569" cy="2896569"/>
          </a:xfrm>
          <a:prstGeom prst="rect">
            <a:avLst/>
          </a:prstGeom>
        </p:spPr>
      </p:pic>
    </p:spTree>
    <p:extLst>
      <p:ext uri="{BB962C8B-B14F-4D97-AF65-F5344CB8AC3E}">
        <p14:creationId xmlns:p14="http://schemas.microsoft.com/office/powerpoint/2010/main" val="223089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03AAC-2AD8-4CF3-B63D-3E1FEDEF75AD}"/>
              </a:ext>
            </a:extLst>
          </p:cNvPr>
          <p:cNvSpPr>
            <a:spLocks noGrp="1"/>
          </p:cNvSpPr>
          <p:nvPr>
            <p:ph type="title"/>
          </p:nvPr>
        </p:nvSpPr>
        <p:spPr>
          <a:xfrm>
            <a:off x="4441783" y="609600"/>
            <a:ext cx="7014096" cy="1356360"/>
          </a:xfrm>
        </p:spPr>
        <p:txBody>
          <a:bodyPr>
            <a:normAutofit/>
          </a:bodyPr>
          <a:lstStyle/>
          <a:p>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III-B. </a:t>
            </a:r>
            <a:r>
              <a:rPr lang="en-US" dirty="0">
                <a:ln w="0"/>
                <a:solidFill>
                  <a:schemeClr val="accent1"/>
                </a:solidFill>
                <a:effectLst>
                  <a:outerShdw blurRad="38100" dist="25400" dir="5400000" algn="ctr" rotWithShape="0">
                    <a:srgbClr val="6E747A">
                      <a:alpha val="43000"/>
                    </a:srgbClr>
                  </a:outerShdw>
                </a:effectLst>
              </a:rPr>
              <a:t>Transportation Updates</a:t>
            </a:r>
            <a:endParaRPr lang="en-US" dirty="0">
              <a:solidFill>
                <a:schemeClr val="accent2"/>
              </a:solidFill>
            </a:endParaRPr>
          </a:p>
        </p:txBody>
      </p:sp>
      <p:sp>
        <p:nvSpPr>
          <p:cNvPr id="4" name="Content Placeholder 3">
            <a:extLst>
              <a:ext uri="{FF2B5EF4-FFF2-40B4-BE49-F238E27FC236}">
                <a16:creationId xmlns:a16="http://schemas.microsoft.com/office/drawing/2014/main" id="{0EBFA517-D4BE-E837-3814-12289F851EAA}"/>
              </a:ext>
            </a:extLst>
          </p:cNvPr>
          <p:cNvSpPr>
            <a:spLocks noGrp="1"/>
          </p:cNvSpPr>
          <p:nvPr>
            <p:ph idx="1"/>
          </p:nvPr>
        </p:nvSpPr>
        <p:spPr>
          <a:xfrm>
            <a:off x="4441783" y="2057400"/>
            <a:ext cx="6693061" cy="4038600"/>
          </a:xfrm>
        </p:spPr>
        <p:txBody>
          <a:bodyPr>
            <a:normAutofit/>
          </a:bodyPr>
          <a:lstStyle/>
          <a:p>
            <a:r>
              <a:rPr lang="en-US" dirty="0">
                <a:latin typeface="Aptos Light" panose="020B0004020202020204" pitchFamily="34" charset="0"/>
              </a:rPr>
              <a:t>Budget Update</a:t>
            </a:r>
          </a:p>
          <a:p>
            <a:r>
              <a:rPr lang="en-US" dirty="0">
                <a:latin typeface="Aptos Light" panose="020B0004020202020204" pitchFamily="34" charset="0"/>
              </a:rPr>
              <a:t>County Commissioners Approve Silver Squirrels!</a:t>
            </a:r>
          </a:p>
          <a:p>
            <a:r>
              <a:rPr lang="en-US" dirty="0">
                <a:latin typeface="Aptos Light" panose="020B0004020202020204" pitchFamily="34" charset="0"/>
              </a:rPr>
              <a:t>Partnership with TC Library on Field Trips</a:t>
            </a:r>
          </a:p>
          <a:p>
            <a:r>
              <a:rPr lang="en-US">
                <a:solidFill>
                  <a:schemeClr val="accent2"/>
                </a:solidFill>
                <a:latin typeface="Aptos Light" panose="020B0004020202020204" pitchFamily="34" charset="0"/>
              </a:rPr>
              <a:t>Apple Country Fixed Route Observations</a:t>
            </a:r>
            <a:endParaRPr lang="en-US" dirty="0">
              <a:solidFill>
                <a:schemeClr val="accent2"/>
              </a:solidFill>
              <a:latin typeface="Aptos Light" panose="020B0004020202020204" pitchFamily="34" charset="0"/>
            </a:endParaRPr>
          </a:p>
        </p:txBody>
      </p:sp>
      <p:pic>
        <p:nvPicPr>
          <p:cNvPr id="6" name="Picture 5" descr="A poster for a car hire&#10;&#10;Description automatically generated">
            <a:extLst>
              <a:ext uri="{FF2B5EF4-FFF2-40B4-BE49-F238E27FC236}">
                <a16:creationId xmlns:a16="http://schemas.microsoft.com/office/drawing/2014/main" id="{AEC27B30-F7A9-5E85-33E9-86AC159AF8D5}"/>
              </a:ext>
            </a:extLst>
          </p:cNvPr>
          <p:cNvPicPr>
            <a:picLocks noChangeAspect="1"/>
          </p:cNvPicPr>
          <p:nvPr/>
        </p:nvPicPr>
        <p:blipFill>
          <a:blip r:embed="rId2"/>
          <a:stretch>
            <a:fillRect/>
          </a:stretch>
        </p:blipFill>
        <p:spPr>
          <a:xfrm>
            <a:off x="310550" y="1006415"/>
            <a:ext cx="4226943" cy="5318962"/>
          </a:xfrm>
          <a:prstGeom prst="rect">
            <a:avLst/>
          </a:prstGeom>
        </p:spPr>
      </p:pic>
    </p:spTree>
    <p:extLst>
      <p:ext uri="{BB962C8B-B14F-4D97-AF65-F5344CB8AC3E}">
        <p14:creationId xmlns:p14="http://schemas.microsoft.com/office/powerpoint/2010/main" val="3038054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F8169-0A54-30C6-CC96-4734056A3B7E}"/>
              </a:ext>
            </a:extLst>
          </p:cNvPr>
          <p:cNvSpPr>
            <a:spLocks noGrp="1"/>
          </p:cNvSpPr>
          <p:nvPr>
            <p:ph type="title"/>
          </p:nvPr>
        </p:nvSpPr>
        <p:spPr>
          <a:xfrm>
            <a:off x="1143000" y="609600"/>
            <a:ext cx="9875520" cy="568122"/>
          </a:xfrm>
        </p:spPr>
        <p:txBody>
          <a:bodyPr>
            <a:normAutofit fontScale="90000"/>
          </a:bodyPr>
          <a:lstStyle/>
          <a:p>
            <a:r>
              <a:rPr lang="en-US" dirty="0">
                <a:ln w="0"/>
                <a:solidFill>
                  <a:schemeClr val="accent1"/>
                </a:solidFill>
                <a:effectLst>
                  <a:outerShdw blurRad="38100" dist="25400" dir="5400000" algn="ctr" rotWithShape="0">
                    <a:srgbClr val="6E747A">
                      <a:alpha val="43000"/>
                    </a:srgbClr>
                  </a:outerShdw>
                </a:effectLst>
              </a:rPr>
              <a:t>TC Library Field Trip</a:t>
            </a:r>
          </a:p>
        </p:txBody>
      </p:sp>
      <p:pic>
        <p:nvPicPr>
          <p:cNvPr id="5" name="Content Placeholder 4" descr="A group of people standing in front of a van&#10;&#10;Description automatically generated">
            <a:extLst>
              <a:ext uri="{FF2B5EF4-FFF2-40B4-BE49-F238E27FC236}">
                <a16:creationId xmlns:a16="http://schemas.microsoft.com/office/drawing/2014/main" id="{3876A9D4-0142-FD4B-9FBF-14F79B3CC136}"/>
              </a:ext>
            </a:extLst>
          </p:cNvPr>
          <p:cNvPicPr>
            <a:picLocks noGrp="1" noChangeAspect="1"/>
          </p:cNvPicPr>
          <p:nvPr>
            <p:ph idx="1"/>
          </p:nvPr>
        </p:nvPicPr>
        <p:blipFill>
          <a:blip r:embed="rId2"/>
          <a:stretch>
            <a:fillRect/>
          </a:stretch>
        </p:blipFill>
        <p:spPr>
          <a:xfrm>
            <a:off x="698630" y="3688630"/>
            <a:ext cx="3796488" cy="2847366"/>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pic>
        <p:nvPicPr>
          <p:cNvPr id="7" name="Picture 6" descr="A person in a hat and safety vest driving a truck&#10;&#10;Description automatically generated">
            <a:extLst>
              <a:ext uri="{FF2B5EF4-FFF2-40B4-BE49-F238E27FC236}">
                <a16:creationId xmlns:a16="http://schemas.microsoft.com/office/drawing/2014/main" id="{BBFB9B37-E19D-7089-3352-34D1D4FE4B8A}"/>
              </a:ext>
            </a:extLst>
          </p:cNvPr>
          <p:cNvPicPr>
            <a:picLocks noChangeAspect="1"/>
          </p:cNvPicPr>
          <p:nvPr/>
        </p:nvPicPr>
        <p:blipFill>
          <a:blip r:embed="rId3"/>
          <a:stretch>
            <a:fillRect/>
          </a:stretch>
        </p:blipFill>
        <p:spPr>
          <a:xfrm>
            <a:off x="7873895" y="3242820"/>
            <a:ext cx="4318105" cy="3238579"/>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9" name="Picture 8" descr="A white van with a door open&#10;&#10;Description automatically generated">
            <a:extLst>
              <a:ext uri="{FF2B5EF4-FFF2-40B4-BE49-F238E27FC236}">
                <a16:creationId xmlns:a16="http://schemas.microsoft.com/office/drawing/2014/main" id="{A61BDAB2-0885-A809-3EE4-8CD55C1CD6D2}"/>
              </a:ext>
            </a:extLst>
          </p:cNvPr>
          <p:cNvPicPr>
            <a:picLocks noChangeAspect="1"/>
          </p:cNvPicPr>
          <p:nvPr/>
        </p:nvPicPr>
        <p:blipFill>
          <a:blip r:embed="rId4"/>
          <a:stretch>
            <a:fillRect/>
          </a:stretch>
        </p:blipFill>
        <p:spPr>
          <a:xfrm>
            <a:off x="332556" y="1435076"/>
            <a:ext cx="3796488" cy="2847366"/>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1" name="Picture 10" descr="A group of people in a bus&#10;&#10;Description automatically generated">
            <a:extLst>
              <a:ext uri="{FF2B5EF4-FFF2-40B4-BE49-F238E27FC236}">
                <a16:creationId xmlns:a16="http://schemas.microsoft.com/office/drawing/2014/main" id="{8F5D6210-3F5D-D23D-4C14-028D3739B7F2}"/>
              </a:ext>
            </a:extLst>
          </p:cNvPr>
          <p:cNvPicPr>
            <a:picLocks noChangeAspect="1"/>
          </p:cNvPicPr>
          <p:nvPr/>
        </p:nvPicPr>
        <p:blipFill>
          <a:blip r:embed="rId5"/>
          <a:stretch>
            <a:fillRect/>
          </a:stretch>
        </p:blipFill>
        <p:spPr>
          <a:xfrm>
            <a:off x="8028075" y="609600"/>
            <a:ext cx="3510961" cy="2633221"/>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pic>
        <p:nvPicPr>
          <p:cNvPr id="15" name="Picture 14" descr="A group of people posing for a photo&#10;&#10;Description automatically generated">
            <a:extLst>
              <a:ext uri="{FF2B5EF4-FFF2-40B4-BE49-F238E27FC236}">
                <a16:creationId xmlns:a16="http://schemas.microsoft.com/office/drawing/2014/main" id="{0094975A-FC16-A4BC-5249-59DC0F2DAEE6}"/>
              </a:ext>
            </a:extLst>
          </p:cNvPr>
          <p:cNvPicPr>
            <a:picLocks noChangeAspect="1"/>
          </p:cNvPicPr>
          <p:nvPr/>
        </p:nvPicPr>
        <p:blipFill>
          <a:blip r:embed="rId6"/>
          <a:stretch>
            <a:fillRect/>
          </a:stretch>
        </p:blipFill>
        <p:spPr>
          <a:xfrm>
            <a:off x="3796489" y="2069340"/>
            <a:ext cx="4318105" cy="3238579"/>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16" name="TextBox 15">
            <a:extLst>
              <a:ext uri="{FF2B5EF4-FFF2-40B4-BE49-F238E27FC236}">
                <a16:creationId xmlns:a16="http://schemas.microsoft.com/office/drawing/2014/main" id="{A9B3C953-5361-8C78-E616-16BC1C745813}"/>
              </a:ext>
            </a:extLst>
          </p:cNvPr>
          <p:cNvSpPr txBox="1"/>
          <p:nvPr/>
        </p:nvSpPr>
        <p:spPr>
          <a:xfrm>
            <a:off x="10718276" y="4128940"/>
            <a:ext cx="1357460" cy="923330"/>
          </a:xfrm>
          <a:prstGeom prst="rect">
            <a:avLst/>
          </a:prstGeom>
          <a:solidFill>
            <a:schemeClr val="bg1"/>
          </a:solidFill>
          <a:ln>
            <a:solidFill>
              <a:schemeClr val="bg1"/>
            </a:solidFill>
          </a:ln>
        </p:spPr>
        <p:txBody>
          <a:bodyPr wrap="square" rtlCol="0">
            <a:spAutoFit/>
          </a:bodyPr>
          <a:lstStyle/>
          <a:p>
            <a:r>
              <a:rPr lang="en-US" dirty="0"/>
              <a:t>Bob</a:t>
            </a:r>
          </a:p>
          <a:p>
            <a:r>
              <a:rPr lang="en-US" dirty="0"/>
              <a:t>Substitute Driver</a:t>
            </a:r>
          </a:p>
        </p:txBody>
      </p:sp>
    </p:spTree>
    <p:extLst>
      <p:ext uri="{BB962C8B-B14F-4D97-AF65-F5344CB8AC3E}">
        <p14:creationId xmlns:p14="http://schemas.microsoft.com/office/powerpoint/2010/main" val="2290884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80052-E400-CF6D-00A3-3BD4481DF875}"/>
              </a:ext>
            </a:extLst>
          </p:cNvPr>
          <p:cNvSpPr>
            <a:spLocks noGrp="1"/>
          </p:cNvSpPr>
          <p:nvPr>
            <p:ph type="title"/>
          </p:nvPr>
        </p:nvSpPr>
        <p:spPr>
          <a:xfrm>
            <a:off x="895467" y="863364"/>
            <a:ext cx="6657476" cy="5126124"/>
          </a:xfrm>
        </p:spPr>
        <p:txBody>
          <a:bodyPr vert="horz" lIns="91440" tIns="45720" rIns="91440" bIns="45720" rtlCol="0" anchor="ctr">
            <a:normAutofit/>
          </a:bodyPr>
          <a:lstStyle/>
          <a:p>
            <a:pPr algn="r"/>
            <a:r>
              <a:rPr lang="en-US" sz="6600" b="1" dirty="0">
                <a:solidFill>
                  <a:schemeClr val="tx1"/>
                </a:solidFill>
              </a:rPr>
              <a:t>New Business</a:t>
            </a:r>
          </a:p>
        </p:txBody>
      </p:sp>
      <p:sp>
        <p:nvSpPr>
          <p:cNvPr id="5" name="Text Placeholder 4">
            <a:extLst>
              <a:ext uri="{FF2B5EF4-FFF2-40B4-BE49-F238E27FC236}">
                <a16:creationId xmlns:a16="http://schemas.microsoft.com/office/drawing/2014/main" id="{BF475BCE-2518-29F5-F3CB-A56D47719A1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93892915"/>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5C4B0D91-7AAF-EFBE-1E0D-58106C5325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E8857D-F714-E807-362B-C70394DD4AEB}"/>
              </a:ext>
            </a:extLst>
          </p:cNvPr>
          <p:cNvSpPr>
            <a:spLocks noGrp="1"/>
          </p:cNvSpPr>
          <p:nvPr>
            <p:ph type="title"/>
          </p:nvPr>
        </p:nvSpPr>
        <p:spPr/>
        <p:txBody>
          <a:bodyPr>
            <a:noAutofit/>
          </a:bodyPr>
          <a:lstStyle/>
          <a:p>
            <a:r>
              <a:rPr 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V-A.  </a:t>
            </a:r>
            <a:r>
              <a:rPr lang="en-US" sz="3200" dirty="0">
                <a:solidFill>
                  <a:schemeClr val="accent1">
                    <a:lumMod val="75000"/>
                  </a:schemeClr>
                </a:solidFill>
                <a:latin typeface="Aptos Display" panose="020B0004020202020204" pitchFamily="34" charset="0"/>
              </a:rPr>
              <a:t>Q-3 FY24 Transportation Operational Statistics</a:t>
            </a:r>
          </a:p>
        </p:txBody>
      </p:sp>
      <p:sp>
        <p:nvSpPr>
          <p:cNvPr id="3" name="Content Placeholder 2">
            <a:extLst>
              <a:ext uri="{FF2B5EF4-FFF2-40B4-BE49-F238E27FC236}">
                <a16:creationId xmlns:a16="http://schemas.microsoft.com/office/drawing/2014/main" id="{E518FA9A-4D91-2647-BF9B-31CF3C21D4A1}"/>
              </a:ext>
            </a:extLst>
          </p:cNvPr>
          <p:cNvSpPr>
            <a:spLocks noGrp="1"/>
          </p:cNvSpPr>
          <p:nvPr>
            <p:ph idx="1"/>
          </p:nvPr>
        </p:nvSpPr>
        <p:spPr/>
        <p:txBody>
          <a:bodyPr>
            <a:normAutofit/>
          </a:bodyPr>
          <a:lstStyle/>
          <a:p>
            <a:pPr marL="0" indent="0">
              <a:buNone/>
            </a:pPr>
            <a:r>
              <a:rPr lang="en-US" sz="2400" dirty="0"/>
              <a:t> </a:t>
            </a:r>
          </a:p>
          <a:p>
            <a:pPr>
              <a:buFont typeface="Wingdings" panose="05000000000000000000" pitchFamily="2" charset="2"/>
              <a:buChar char="q"/>
            </a:pPr>
            <a:endParaRPr lang="en-US" sz="2400" dirty="0"/>
          </a:p>
          <a:p>
            <a:pPr>
              <a:buFont typeface="Wingdings" panose="05000000000000000000" pitchFamily="2" charset="2"/>
              <a:buChar char="q"/>
            </a:pPr>
            <a:endParaRPr lang="en-US" sz="2400" dirty="0"/>
          </a:p>
          <a:p>
            <a:pPr>
              <a:buFont typeface="Wingdings" panose="05000000000000000000" pitchFamily="2" charset="2"/>
              <a:buChar char="q"/>
            </a:pPr>
            <a:endParaRPr lang="en-US" sz="2400" dirty="0"/>
          </a:p>
        </p:txBody>
      </p:sp>
      <p:pic>
        <p:nvPicPr>
          <p:cNvPr id="5" name="Picture 4">
            <a:extLst>
              <a:ext uri="{FF2B5EF4-FFF2-40B4-BE49-F238E27FC236}">
                <a16:creationId xmlns:a16="http://schemas.microsoft.com/office/drawing/2014/main" id="{4603D530-C920-B089-106E-25D643E9F340}"/>
              </a:ext>
            </a:extLst>
          </p:cNvPr>
          <p:cNvPicPr>
            <a:picLocks noChangeAspect="1"/>
          </p:cNvPicPr>
          <p:nvPr/>
        </p:nvPicPr>
        <p:blipFill>
          <a:blip r:embed="rId2"/>
          <a:stretch>
            <a:fillRect/>
          </a:stretch>
        </p:blipFill>
        <p:spPr>
          <a:xfrm>
            <a:off x="1052423" y="1823907"/>
            <a:ext cx="9963448" cy="4073497"/>
          </a:xfrm>
          <a:prstGeom prst="rect">
            <a:avLst/>
          </a:prstGeom>
        </p:spPr>
      </p:pic>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AF3F74ED-68DC-596F-4659-1CE9753B9A0E}"/>
                  </a:ext>
                </a:extLst>
              </p14:cNvPr>
              <p14:cNvContentPartPr/>
              <p14:nvPr/>
            </p14:nvContentPartPr>
            <p14:xfrm>
              <a:off x="9376250" y="5857804"/>
              <a:ext cx="300600" cy="39600"/>
            </p14:xfrm>
          </p:contentPart>
        </mc:Choice>
        <mc:Fallback xmlns="">
          <p:pic>
            <p:nvPicPr>
              <p:cNvPr id="10" name="Ink 9">
                <a:extLst>
                  <a:ext uri="{FF2B5EF4-FFF2-40B4-BE49-F238E27FC236}">
                    <a16:creationId xmlns:a16="http://schemas.microsoft.com/office/drawing/2014/main" id="{AF3F74ED-68DC-596F-4659-1CE9753B9A0E}"/>
                  </a:ext>
                </a:extLst>
              </p:cNvPr>
              <p:cNvPicPr/>
              <p:nvPr/>
            </p:nvPicPr>
            <p:blipFill>
              <a:blip r:embed="rId4"/>
              <a:stretch>
                <a:fillRect/>
              </a:stretch>
            </p:blipFill>
            <p:spPr>
              <a:xfrm>
                <a:off x="9358228" y="5839804"/>
                <a:ext cx="336283" cy="75240"/>
              </a:xfrm>
              <a:prstGeom prst="rect">
                <a:avLst/>
              </a:prstGeom>
            </p:spPr>
          </p:pic>
        </mc:Fallback>
      </mc:AlternateContent>
    </p:spTree>
    <p:extLst>
      <p:ext uri="{BB962C8B-B14F-4D97-AF65-F5344CB8AC3E}">
        <p14:creationId xmlns:p14="http://schemas.microsoft.com/office/powerpoint/2010/main" val="2566643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E4F58-8407-60E1-E414-964DDFE64E24}"/>
              </a:ext>
            </a:extLst>
          </p:cNvPr>
          <p:cNvSpPr>
            <a:spLocks noGrp="1"/>
          </p:cNvSpPr>
          <p:nvPr>
            <p:ph type="title"/>
          </p:nvPr>
        </p:nvSpPr>
        <p:spPr/>
        <p:txBody>
          <a:bodyPr/>
          <a:lstStyle/>
          <a:p>
            <a:r>
              <a:rPr lang="en-US" dirty="0">
                <a:solidFill>
                  <a:schemeClr val="accent1">
                    <a:lumMod val="75000"/>
                  </a:schemeClr>
                </a:solidFill>
              </a:rPr>
              <a:t>Fixed Route Yearly</a:t>
            </a:r>
          </a:p>
        </p:txBody>
      </p:sp>
      <p:pic>
        <p:nvPicPr>
          <p:cNvPr id="7" name="Content Placeholder 6" descr="A graph of a bus and a bus&#10;&#10;Description automatically generated">
            <a:extLst>
              <a:ext uri="{FF2B5EF4-FFF2-40B4-BE49-F238E27FC236}">
                <a16:creationId xmlns:a16="http://schemas.microsoft.com/office/drawing/2014/main" id="{FCD0778F-4427-E3E3-AB01-79AC6BF19D00}"/>
              </a:ext>
            </a:extLst>
          </p:cNvPr>
          <p:cNvPicPr>
            <a:picLocks noGrp="1" noChangeAspect="1"/>
          </p:cNvPicPr>
          <p:nvPr>
            <p:ph idx="1"/>
          </p:nvPr>
        </p:nvPicPr>
        <p:blipFill rotWithShape="1">
          <a:blip r:embed="rId2"/>
          <a:srcRect l="25986" t="15347" r="23464" b="15795"/>
          <a:stretch/>
        </p:blipFill>
        <p:spPr>
          <a:xfrm>
            <a:off x="590745" y="1672818"/>
            <a:ext cx="5505255" cy="4218313"/>
          </a:xfrm>
          <a:effectLst>
            <a:glow rad="139700">
              <a:schemeClr val="accent4">
                <a:satMod val="175000"/>
                <a:alpha val="40000"/>
              </a:schemeClr>
            </a:glow>
          </a:effectLst>
        </p:spPr>
      </p:pic>
      <p:pic>
        <p:nvPicPr>
          <p:cNvPr id="9" name="Picture 8" descr="A graph of a bus and a bus&#10;&#10;Description automatically generated with medium confidence">
            <a:extLst>
              <a:ext uri="{FF2B5EF4-FFF2-40B4-BE49-F238E27FC236}">
                <a16:creationId xmlns:a16="http://schemas.microsoft.com/office/drawing/2014/main" id="{19400C7A-2439-3298-3808-1059AB02E33C}"/>
              </a:ext>
            </a:extLst>
          </p:cNvPr>
          <p:cNvPicPr>
            <a:picLocks noChangeAspect="1"/>
          </p:cNvPicPr>
          <p:nvPr/>
        </p:nvPicPr>
        <p:blipFill rotWithShape="1">
          <a:blip r:embed="rId3"/>
          <a:srcRect l="27294" t="16220" r="24072" b="16289"/>
          <a:stretch/>
        </p:blipFill>
        <p:spPr>
          <a:xfrm>
            <a:off x="6278252" y="1652575"/>
            <a:ext cx="5429840" cy="4238556"/>
          </a:xfrm>
          <a:prstGeom prst="rect">
            <a:avLst/>
          </a:prstGeom>
          <a:effectLst>
            <a:glow rad="63500">
              <a:schemeClr val="accent1">
                <a:satMod val="175000"/>
                <a:alpha val="40000"/>
              </a:schemeClr>
            </a:glow>
          </a:effectLst>
        </p:spPr>
      </p:pic>
    </p:spTree>
    <p:extLst>
      <p:ext uri="{BB962C8B-B14F-4D97-AF65-F5344CB8AC3E}">
        <p14:creationId xmlns:p14="http://schemas.microsoft.com/office/powerpoint/2010/main" val="4042878906"/>
      </p:ext>
    </p:extLst>
  </p:cSld>
  <p:clrMapOvr>
    <a:masterClrMapping/>
  </p:clrMapOvr>
</p:sld>
</file>

<file path=ppt/theme/theme1.xml><?xml version="1.0" encoding="utf-8"?>
<a:theme xmlns:a="http://schemas.openxmlformats.org/drawingml/2006/main" name="Basis">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ACC63D00-1EE0-4159-BF5A-6FF02000B7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Basis</Template>
  <TotalTime>11147</TotalTime>
  <Words>264</Words>
  <Application>Microsoft Office PowerPoint</Application>
  <PresentationFormat>Widescreen</PresentationFormat>
  <Paragraphs>46</Paragraphs>
  <Slides>27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Aptos</vt:lpstr>
      <vt:lpstr>Aptos Display</vt:lpstr>
      <vt:lpstr>Aptos Light</vt:lpstr>
      <vt:lpstr>Calibri</vt:lpstr>
      <vt:lpstr>Corbel</vt:lpstr>
      <vt:lpstr>Wingdings</vt:lpstr>
      <vt:lpstr>Basis</vt:lpstr>
      <vt:lpstr>Transportation Advisory Board</vt:lpstr>
      <vt:lpstr>I. Welcome</vt:lpstr>
      <vt:lpstr>II. Agenda Modifications</vt:lpstr>
      <vt:lpstr>III. Consent Agenda</vt:lpstr>
      <vt:lpstr>III-B. Transportation Updates</vt:lpstr>
      <vt:lpstr>TC Library Field Trip</vt:lpstr>
      <vt:lpstr>New Business</vt:lpstr>
      <vt:lpstr>V-A.  Q-3 FY24 Transportation Operational Statistics</vt:lpstr>
      <vt:lpstr>Fixed Route Yearly</vt:lpstr>
      <vt:lpstr>Demand Response</vt:lpstr>
      <vt:lpstr>VI-B. Fixed Route Re-Routing </vt:lpstr>
      <vt:lpstr>VI-B. Fixed Rerouting Recommendations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VI-C. Bylaw Review: Changes Discussion</vt:lpstr>
      <vt:lpstr>VI-C. Bylaw Review: Changes Discussion</vt:lpstr>
      <vt:lpstr>VI-D. Land of Sky Update</vt:lpstr>
      <vt:lpstr>VI. Public Comment</vt:lpstr>
      <vt:lpstr>VII. Board Members Comments</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Transportation Advisory Board August 12, 2019</dc:title>
  <dc:creator>April.Alm</dc:creator>
  <cp:lastModifiedBy>Darby Terrell</cp:lastModifiedBy>
  <cp:revision>159</cp:revision>
  <dcterms:created xsi:type="dcterms:W3CDTF">2019-08-06T21:59:07Z</dcterms:created>
  <dcterms:modified xsi:type="dcterms:W3CDTF">2024-05-08T17:51:56Z</dcterms:modified>
</cp:coreProperties>
</file>