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4"/>
  </p:notesMasterIdLst>
  <p:sldIdLst>
    <p:sldId id="268" r:id="rId3"/>
    <p:sldId id="336" r:id="rId4"/>
    <p:sldId id="374" r:id="rId5"/>
    <p:sldId id="380" r:id="rId6"/>
    <p:sldId id="410" r:id="rId7"/>
    <p:sldId id="375" r:id="rId8"/>
    <p:sldId id="411" r:id="rId9"/>
    <p:sldId id="433" r:id="rId10"/>
    <p:sldId id="417" r:id="rId11"/>
    <p:sldId id="534" r:id="rId12"/>
    <p:sldId id="535" r:id="rId13"/>
    <p:sldId id="536" r:id="rId14"/>
    <p:sldId id="538" r:id="rId15"/>
    <p:sldId id="537" r:id="rId16"/>
    <p:sldId id="539" r:id="rId17"/>
    <p:sldId id="540" r:id="rId18"/>
    <p:sldId id="541" r:id="rId19"/>
    <p:sldId id="542" r:id="rId20"/>
    <p:sldId id="530" r:id="rId21"/>
    <p:sldId id="543" r:id="rId22"/>
    <p:sldId id="545" r:id="rId23"/>
    <p:sldId id="546" r:id="rId24"/>
    <p:sldId id="531" r:id="rId25"/>
    <p:sldId id="547" r:id="rId26"/>
    <p:sldId id="548" r:id="rId27"/>
    <p:sldId id="549" r:id="rId28"/>
    <p:sldId id="550" r:id="rId29"/>
    <p:sldId id="390" r:id="rId30"/>
    <p:sldId id="435" r:id="rId31"/>
    <p:sldId id="439" r:id="rId32"/>
    <p:sldId id="418" r:id="rId33"/>
    <p:sldId id="446" r:id="rId34"/>
    <p:sldId id="526" r:id="rId35"/>
    <p:sldId id="551" r:id="rId36"/>
    <p:sldId id="527" r:id="rId37"/>
    <p:sldId id="533" r:id="rId38"/>
    <p:sldId id="528" r:id="rId39"/>
    <p:sldId id="532" r:id="rId40"/>
    <p:sldId id="414" r:id="rId41"/>
    <p:sldId id="415" r:id="rId42"/>
    <p:sldId id="416" r:id="rId4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CC00"/>
    <a:srgbClr val="9900FF"/>
    <a:srgbClr val="66FF33"/>
    <a:srgbClr val="003E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4660"/>
  </p:normalViewPr>
  <p:slideViewPr>
    <p:cSldViewPr snapToGrid="0">
      <p:cViewPr varScale="1">
        <p:scale>
          <a:sx n="80" d="100"/>
          <a:sy n="80" d="100"/>
        </p:scale>
        <p:origin x="76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E6620E-E85C-47D1-91AE-4CC1DA5B0DDB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3365D1-459D-4CF7-B7A9-8FD94C972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75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D4958-50E8-076F-3DED-FD775FA145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E104AF-D717-CA4B-EE2E-5E3716517F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FA026-6761-FFDA-ABFF-54E43F369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77890-05B7-449C-B08D-906940B1B602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F4C37-2763-5493-00C5-C3DF0F74E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9D499-36BF-1BEA-2CBD-818FC9F3E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D031B-786D-49BE-9B8C-52ECE7BE4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55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A9880-29C4-FE14-A2AD-0774CD403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BCA851-F94E-06DD-6CAA-5CDD2F5FC1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57219-1E87-E160-0D20-E49AEE2F4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77890-05B7-449C-B08D-906940B1B602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C97CE-2EC3-8AD8-D97D-BAD811DA8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F56BF-BF55-5F05-4B04-268BE3CCD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D031B-786D-49BE-9B8C-52ECE7BE4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865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77C209-2EFF-9D58-DF9D-2B3A1FB160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D824CA-9123-6386-9180-797737805F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D72F4-5566-47E0-CF36-50E154AB8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77890-05B7-449C-B08D-906940B1B602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88F52-95F0-F394-46A6-9E964AB01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89638-6262-BAEC-969D-FEF39ECAC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D031B-786D-49BE-9B8C-52ECE7BE4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407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pPr>
            <a:endParaRPr/>
          </a:p>
        </p:txBody>
      </p:sp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794347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13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Title Text</a:t>
            </a:r>
          </a:p>
        </p:txBody>
      </p:sp>
      <p:sp>
        <p:nvSpPr>
          <p:cNvPr id="23" name="Rectangle"/>
          <p:cNvSpPr txBox="1">
            <a:spLocks noGrp="1"/>
          </p:cNvSpPr>
          <p:nvPr>
            <p:ph type="body" sz="quarter" idx="14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pPr>
            <a:endParaRPr/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696961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>
            <a:spLocks noGrp="1"/>
          </p:cNvSpPr>
          <p:nvPr>
            <p:ph type="pic" idx="13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823034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3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pPr>
            <a:endParaRPr/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728898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770749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pPr>
            <a:endParaRPr/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Bowl of pappardelle pasta with parsley butter, roasted hazelnuts, and shaved parmesan cheese"/>
          <p:cNvSpPr>
            <a:spLocks noGrp="1"/>
          </p:cNvSpPr>
          <p:nvPr>
            <p:ph type="pic" idx="14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1440880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158330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Text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0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pPr>
            <a:endParaRPr/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380970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F4B64-5C28-2F8A-1B1A-48537E459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B2966-B287-BB0F-22CA-724A02323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56477-6DD3-8BF4-CAE2-AA8713EEA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77890-05B7-449C-B08D-906940B1B602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53987-CEA1-DB1B-D055-0CEC3D28F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0D9B30-A98D-DED1-A3DC-BA3FA482E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D031B-786D-49BE-9B8C-52ECE7BE4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842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843165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pPr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906705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pPr>
            <a:endParaRPr/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6173463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>
            <a:spLocks noGrp="1"/>
          </p:cNvSpPr>
          <p:nvPr>
            <p:ph type="pic" idx="13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292682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30127-C2A8-2E94-49F9-F47AEF3C7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15595-ECEB-574A-9C3D-15B0B7266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44EDF-E45C-5593-CC3D-FEC5033D1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77890-05B7-449C-B08D-906940B1B602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A4638-0D17-53BB-8A82-87DA246D6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1E406-FC56-281C-9602-0445193F4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D031B-786D-49BE-9B8C-52ECE7BE4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84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77838-6789-6579-CF25-261A15D5A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70E73-A9EB-04FA-D0AE-5877D20641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475EC9-7BED-1E26-498F-6C3138519D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48CD3-A475-2CE9-99D8-6976730D3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77890-05B7-449C-B08D-906940B1B602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080378-F3CA-C54E-4FD7-DC13A22B1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D51E68-DB17-47AC-D0E1-7140A3E1F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D031B-786D-49BE-9B8C-52ECE7BE4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744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148D-6E00-BF55-DDDD-C56563BC6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0EE212-0D7D-EF07-55A4-36DE66807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FDE936-4DE5-384E-815C-679CB6B0A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E33D51-34BF-E6EE-BF77-913E60D401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4C5F38-C557-2E1C-F5AD-B896A15D88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495E9B-B4D4-A092-3563-22185225A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77890-05B7-449C-B08D-906940B1B602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D8DD57-95A3-24B5-10AE-902E3BA8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E66C02-98BE-0FF0-C650-3229CFDB0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D031B-786D-49BE-9B8C-52ECE7BE4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1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7D83C-C0DF-AAB9-F250-61B37C9D2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900E4B-3C19-79BC-8518-212190792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77890-05B7-449C-B08D-906940B1B602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FE0BA5-2B30-70BA-141F-31CB4D6C2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02C9A0-AD37-6BEF-E96F-600A91E72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D031B-786D-49BE-9B8C-52ECE7BE4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009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3EC362-DDE0-8F03-85B3-55C8BD8A4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77890-05B7-449C-B08D-906940B1B602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852A56-73F8-CBD3-5F0C-8F380B188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5633B5-3A7C-69C0-5E28-9DBE47BA4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D031B-786D-49BE-9B8C-52ECE7BE4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49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8F835-CC3B-5734-6B3C-CA00C1F61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33C60-B2B5-AE0F-C486-F10E38E21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DBE48F-9E4C-F343-08AD-A5D87F4AE5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C3674C-9BBD-A656-BD91-88EA0D3A7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77890-05B7-449C-B08D-906940B1B602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87B97-9984-AE9A-57A7-0137D2E40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1BF1C7-A460-FED3-0D4F-FF2FC83B9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D031B-786D-49BE-9B8C-52ECE7BE4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095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8D79A-14EA-5254-208E-0CDDB633A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3B2653-13F2-A9B7-9B6F-74512A9770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CD5B39-539A-B5A2-7F8F-2C8EE163D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012163-97CF-9466-5083-CDB1CD085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77890-05B7-449C-B08D-906940B1B602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13F444-AB57-B28F-1B4B-4C1E8F575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2D9BB8-DEF1-FE24-0964-B878FD0A4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D031B-786D-49BE-9B8C-52ECE7BE4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756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AB884C-3BA5-4ED8-CFE6-A40E03133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E9FA33-9E3F-EC12-3C70-DE4B9244E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EFDAAC-D32A-FA1A-5666-9B2B4BBC8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77890-05B7-449C-B08D-906940B1B602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E6FB8-77CA-8382-177A-25FD581D38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96497-FA9A-1C01-4F9D-BBDA2EEA5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D031B-786D-49BE-9B8C-52ECE7BE4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064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6708"/>
            <a:ext cx="243656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7734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92419-26C2-0CA0-53A9-2579CD7C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7178"/>
            <a:ext cx="12192000" cy="3390822"/>
          </a:xfrm>
          <a:prstGeom prst="rect">
            <a:avLst/>
          </a:prstGeom>
          <a:ln>
            <a:noFill/>
          </a:ln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374647" y="256624"/>
            <a:ext cx="10985502" cy="952501"/>
          </a:xfrm>
          <a:prstGeom prst="rect">
            <a:avLst/>
          </a:prstGeom>
        </p:spPr>
        <p:txBody>
          <a:bodyPr/>
          <a:lstStyle/>
          <a:p>
            <a:r>
              <a:rPr dirty="0">
                <a:latin typeface="Avenir Next LT Pro Demi" panose="020B0704020202020204" pitchFamily="34" charset="0"/>
              </a:rPr>
              <a:t>Transylvania County</a:t>
            </a:r>
          </a:p>
        </p:txBody>
      </p:sp>
      <p:sp>
        <p:nvSpPr>
          <p:cNvPr id="153" name="Corridor Planning"/>
          <p:cNvSpPr txBox="1">
            <a:spLocks noGrp="1"/>
          </p:cNvSpPr>
          <p:nvPr>
            <p:ph type="subTitle" sz="quarter" idx="1"/>
          </p:nvPr>
        </p:nvSpPr>
        <p:spPr>
          <a:xfrm>
            <a:off x="374648" y="1191126"/>
            <a:ext cx="10985501" cy="952501"/>
          </a:xfrm>
          <a:prstGeom prst="rect">
            <a:avLst/>
          </a:prstGeom>
        </p:spPr>
        <p:txBody>
          <a:bodyPr/>
          <a:lstStyle/>
          <a:p>
            <a:r>
              <a:rPr lang="en-US" b="0" dirty="0">
                <a:solidFill>
                  <a:schemeClr val="bg2">
                    <a:lumMod val="50000"/>
                  </a:schemeClr>
                </a:solidFill>
                <a:latin typeface="Avenir Next LT Pro Demi" panose="020B0704020202020204" pitchFamily="34" charset="0"/>
              </a:rPr>
              <a:t>Planning Board Meeting | July 2024</a:t>
            </a:r>
            <a:endParaRPr b="0" dirty="0">
              <a:solidFill>
                <a:schemeClr val="bg2">
                  <a:lumMod val="50000"/>
                </a:schemeClr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47" y="4383681"/>
            <a:ext cx="3048321" cy="200367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Visibility Policy Text Amendment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F12A75-A3E4-0623-3B1E-147541BF86A6}"/>
              </a:ext>
            </a:extLst>
          </p:cNvPr>
          <p:cNvSpPr txBox="1"/>
          <p:nvPr/>
        </p:nvSpPr>
        <p:spPr>
          <a:xfrm>
            <a:off x="1070162" y="751344"/>
            <a:ext cx="10051676" cy="26776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9" hangingPunct="0"/>
            <a:r>
              <a:rPr lang="en-US" sz="2400" b="1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Purpose</a:t>
            </a:r>
          </a:p>
          <a:p>
            <a:pPr marL="342900" indent="-342900" defTabSz="1219169" hangingPunct="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Consideration of proposed text amendment to the Transylvania County Community Appearance Initiative (CAI) Policy’s Scope and Priorities: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  <a:p>
            <a:pPr defTabSz="1219169" hangingPunct="0"/>
            <a:r>
              <a:rPr lang="en-US" sz="2400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	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5F0828-0986-D232-B728-C870758B1722}"/>
              </a:ext>
            </a:extLst>
          </p:cNvPr>
          <p:cNvSpPr txBox="1"/>
          <p:nvPr/>
        </p:nvSpPr>
        <p:spPr>
          <a:xfrm>
            <a:off x="1070162" y="2380119"/>
            <a:ext cx="10051676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9" hangingPunct="0"/>
            <a:r>
              <a:rPr lang="en-US" sz="2400" b="1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Current Language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  <a:p>
            <a:pPr defTabSz="1219169" hangingPunct="0"/>
            <a:r>
              <a:rPr lang="en-US" sz="2400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	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</p:txBody>
      </p:sp>
      <p:pic>
        <p:nvPicPr>
          <p:cNvPr id="8" name="Picture 7" descr="A close-up of a text&#10;&#10;Description automatically generated">
            <a:extLst>
              <a:ext uri="{FF2B5EF4-FFF2-40B4-BE49-F238E27FC236}">
                <a16:creationId xmlns:a16="http://schemas.microsoft.com/office/drawing/2014/main" id="{73B0E24C-9C94-561D-026F-C49669482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786" y="2980617"/>
            <a:ext cx="7011378" cy="135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40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Visibility Policy Text Amendment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5F0828-0986-D232-B728-C870758B1722}"/>
              </a:ext>
            </a:extLst>
          </p:cNvPr>
          <p:cNvSpPr txBox="1"/>
          <p:nvPr/>
        </p:nvSpPr>
        <p:spPr>
          <a:xfrm>
            <a:off x="1007594" y="508881"/>
            <a:ext cx="10051676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9" hangingPunct="0"/>
            <a:r>
              <a:rPr lang="en-US" sz="2400" b="1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Proposed Language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  <a:p>
            <a:pPr defTabSz="1219169" hangingPunct="0"/>
            <a:r>
              <a:rPr lang="en-US" sz="2400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	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</p:txBody>
      </p:sp>
      <p:pic>
        <p:nvPicPr>
          <p:cNvPr id="7" name="Picture 6" descr="A close up of a text&#10;&#10;Description automatically generated">
            <a:extLst>
              <a:ext uri="{FF2B5EF4-FFF2-40B4-BE49-F238E27FC236}">
                <a16:creationId xmlns:a16="http://schemas.microsoft.com/office/drawing/2014/main" id="{803633A1-D9CB-0A7B-B5FE-05EC718D2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07" y="1219200"/>
            <a:ext cx="8514146" cy="301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77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Visibility Policy Text Amendment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5F0828-0986-D232-B728-C870758B1722}"/>
              </a:ext>
            </a:extLst>
          </p:cNvPr>
          <p:cNvSpPr txBox="1"/>
          <p:nvPr/>
        </p:nvSpPr>
        <p:spPr>
          <a:xfrm>
            <a:off x="1007594" y="508881"/>
            <a:ext cx="10051676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9" hangingPunct="0"/>
            <a:r>
              <a:rPr lang="en-US" sz="2400" b="1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Previous CAI Cases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  <a:p>
            <a:pPr defTabSz="1219169" hangingPunct="0"/>
            <a:r>
              <a:rPr lang="en-US" sz="2400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	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</p:txBody>
      </p:sp>
      <p:pic>
        <p:nvPicPr>
          <p:cNvPr id="6" name="Picture 5" descr="A map of a community appearance&#10;&#10;Description automatically generated">
            <a:extLst>
              <a:ext uri="{FF2B5EF4-FFF2-40B4-BE49-F238E27FC236}">
                <a16:creationId xmlns:a16="http://schemas.microsoft.com/office/drawing/2014/main" id="{EED6D251-D7D6-4C00-D5CD-C48A291770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617" y="954806"/>
            <a:ext cx="6795098" cy="518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442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p of a city&#10;&#10;Description automatically generated">
            <a:extLst>
              <a:ext uri="{FF2B5EF4-FFF2-40B4-BE49-F238E27FC236}">
                <a16:creationId xmlns:a16="http://schemas.microsoft.com/office/drawing/2014/main" id="{DF50356A-B4A3-72F4-AB65-B4C8204A3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762" y="0"/>
            <a:ext cx="9236797" cy="61375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Visibility Policy Text Amendment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5F0828-0986-D232-B728-C870758B1722}"/>
              </a:ext>
            </a:extLst>
          </p:cNvPr>
          <p:cNvSpPr txBox="1"/>
          <p:nvPr/>
        </p:nvSpPr>
        <p:spPr>
          <a:xfrm>
            <a:off x="1007594" y="508881"/>
            <a:ext cx="4674749" cy="83099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9" hangingPunct="0"/>
            <a:r>
              <a:rPr lang="en-US" sz="2400" b="1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Hannah Ford Rd CAI Cases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04994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1EA6A4A7-6E77-FFEF-F2EE-629F861ED7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4603" r="327"/>
          <a:stretch/>
        </p:blipFill>
        <p:spPr>
          <a:xfrm>
            <a:off x="418993" y="966794"/>
            <a:ext cx="11642329" cy="51707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Visibility Policy Text Amendment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485FC4-851A-E0EF-0474-AAD8F9FCEE4B}"/>
              </a:ext>
            </a:extLst>
          </p:cNvPr>
          <p:cNvSpPr txBox="1"/>
          <p:nvPr/>
        </p:nvSpPr>
        <p:spPr>
          <a:xfrm>
            <a:off x="1007594" y="508881"/>
            <a:ext cx="4674749" cy="83099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9" hangingPunct="0"/>
            <a:r>
              <a:rPr lang="en-US" sz="2400" b="1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Hannah Ford Rd CAI Cases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7049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2C3A1B0-896E-6A07-1A5D-DB30677D6C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079" r="327"/>
          <a:stretch/>
        </p:blipFill>
        <p:spPr>
          <a:xfrm>
            <a:off x="375450" y="999451"/>
            <a:ext cx="11642329" cy="51380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Visibility Policy Text Amendment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0DAF8E-919D-67D7-6BBA-170632B73FF6}"/>
              </a:ext>
            </a:extLst>
          </p:cNvPr>
          <p:cNvSpPr txBox="1"/>
          <p:nvPr/>
        </p:nvSpPr>
        <p:spPr>
          <a:xfrm>
            <a:off x="1007594" y="508881"/>
            <a:ext cx="4674749" cy="83099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9" hangingPunct="0"/>
            <a:r>
              <a:rPr lang="en-US" sz="2400" b="1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Hannah Ford Rd CAI Cases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07232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Visibility Policy Text Amendment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5F0828-0986-D232-B728-C870758B1722}"/>
              </a:ext>
            </a:extLst>
          </p:cNvPr>
          <p:cNvSpPr txBox="1"/>
          <p:nvPr/>
        </p:nvSpPr>
        <p:spPr>
          <a:xfrm>
            <a:off x="1007594" y="508881"/>
            <a:ext cx="10051676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9" hangingPunct="0"/>
            <a:r>
              <a:rPr lang="en-US" sz="2400" b="1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Goals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  <a:p>
            <a:pPr defTabSz="1219169" hangingPunct="0"/>
            <a:r>
              <a:rPr lang="en-US" sz="2400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	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</p:txBody>
      </p:sp>
      <p:pic>
        <p:nvPicPr>
          <p:cNvPr id="9" name="Picture 8" descr="A document with text and a black text&#10;&#10;Description automatically generated">
            <a:extLst>
              <a:ext uri="{FF2B5EF4-FFF2-40B4-BE49-F238E27FC236}">
                <a16:creationId xmlns:a16="http://schemas.microsoft.com/office/drawing/2014/main" id="{12AED7B2-E10F-7128-354E-8125ABD03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537" y="508881"/>
            <a:ext cx="7098320" cy="534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36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Visibility Policy Text Amendment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5F0828-0986-D232-B728-C870758B1722}"/>
              </a:ext>
            </a:extLst>
          </p:cNvPr>
          <p:cNvSpPr txBox="1"/>
          <p:nvPr/>
        </p:nvSpPr>
        <p:spPr>
          <a:xfrm>
            <a:off x="1007594" y="508881"/>
            <a:ext cx="10051676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9" hangingPunct="0"/>
            <a:r>
              <a:rPr lang="en-US" sz="2400" b="1" kern="0" dirty="0" err="1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ReLaunch</a:t>
            </a:r>
            <a:endParaRPr lang="en-US" sz="2400" b="1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  <a:p>
            <a:pPr defTabSz="1219169" hangingPunct="0"/>
            <a:r>
              <a:rPr lang="en-US" sz="2400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	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</p:txBody>
      </p:sp>
      <p:pic>
        <p:nvPicPr>
          <p:cNvPr id="6" name="Picture 5" descr="A close up of a text&#10;&#10;Description automatically generated">
            <a:extLst>
              <a:ext uri="{FF2B5EF4-FFF2-40B4-BE49-F238E27FC236}">
                <a16:creationId xmlns:a16="http://schemas.microsoft.com/office/drawing/2014/main" id="{3C1705EC-9A02-EC4C-5E57-057814DAD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200" y="1059211"/>
            <a:ext cx="7494013" cy="2108531"/>
          </a:xfrm>
          <a:prstGeom prst="rect">
            <a:avLst/>
          </a:prstGeom>
        </p:spPr>
      </p:pic>
      <p:pic>
        <p:nvPicPr>
          <p:cNvPr id="8" name="Picture 7" descr="A close up of a text&#10;&#10;Description automatically generated">
            <a:extLst>
              <a:ext uri="{FF2B5EF4-FFF2-40B4-BE49-F238E27FC236}">
                <a16:creationId xmlns:a16="http://schemas.microsoft.com/office/drawing/2014/main" id="{FF164D94-C6F1-CF37-A892-614D31B31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199" y="3337411"/>
            <a:ext cx="8021579" cy="17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55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Visibility Policy Text Amendment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5F0828-0986-D232-B728-C870758B1722}"/>
              </a:ext>
            </a:extLst>
          </p:cNvPr>
          <p:cNvSpPr txBox="1"/>
          <p:nvPr/>
        </p:nvSpPr>
        <p:spPr>
          <a:xfrm>
            <a:off x="979019" y="434370"/>
            <a:ext cx="10051676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9" hangingPunct="0"/>
            <a:r>
              <a:rPr lang="en-US" sz="2400" b="1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Action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  <a:p>
            <a:pPr defTabSz="1219169" hangingPunct="0"/>
            <a:r>
              <a:rPr lang="en-US" sz="2400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	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</p:txBody>
      </p:sp>
      <p:pic>
        <p:nvPicPr>
          <p:cNvPr id="7" name="Picture 6" descr="A close up of a text&#10;&#10;Description automatically generated">
            <a:extLst>
              <a:ext uri="{FF2B5EF4-FFF2-40B4-BE49-F238E27FC236}">
                <a16:creationId xmlns:a16="http://schemas.microsoft.com/office/drawing/2014/main" id="{803633A1-D9CB-0A7B-B5FE-05EC718D2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927" y="2561648"/>
            <a:ext cx="8514146" cy="3018242"/>
          </a:xfrm>
          <a:prstGeom prst="rect">
            <a:avLst/>
          </a:prstGeom>
        </p:spPr>
      </p:pic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49A526ED-8D5A-3D1E-86AF-F8BE06CBD6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483" y="1219200"/>
            <a:ext cx="8175324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412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92419-26C2-0CA0-53A9-2579CD7C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7178"/>
            <a:ext cx="12192000" cy="3390822"/>
          </a:xfrm>
          <a:prstGeom prst="rect">
            <a:avLst/>
          </a:prstGeom>
          <a:ln>
            <a:noFill/>
          </a:ln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736154" y="2657532"/>
            <a:ext cx="10985502" cy="95250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/>
            <a:r>
              <a:rPr lang="en-US" sz="2800" dirty="0">
                <a:solidFill>
                  <a:srgbClr val="003E38"/>
                </a:solidFill>
                <a:latin typeface="Avenir Next LT Pro Demi" panose="020B0704020202020204" pitchFamily="34" charset="0"/>
              </a:rPr>
              <a:t>B. </a:t>
            </a:r>
            <a:r>
              <a:rPr lang="en-US" sz="2800" dirty="0" err="1">
                <a:solidFill>
                  <a:srgbClr val="003E38"/>
                </a:solidFill>
                <a:latin typeface="Avenir Next LT Pro Demi" panose="020B0704020202020204" pitchFamily="34" charset="0"/>
              </a:rPr>
              <a:t>Hoxit</a:t>
            </a:r>
            <a:r>
              <a:rPr lang="en-US" sz="2800" dirty="0">
                <a:solidFill>
                  <a:srgbClr val="003E38"/>
                </a:solidFill>
                <a:latin typeface="Avenir Next LT Pro Demi" panose="020B0704020202020204" pitchFamily="34" charset="0"/>
              </a:rPr>
              <a:t> CAI# 24-03</a:t>
            </a:r>
            <a:endParaRPr sz="2800" dirty="0">
              <a:solidFill>
                <a:srgbClr val="003E3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47" y="4383681"/>
            <a:ext cx="3048321" cy="20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74456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F22E1C-062B-81AA-9546-7D57C2397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6753AC-8179-FE5C-A298-953B794A99E5}"/>
              </a:ext>
            </a:extLst>
          </p:cNvPr>
          <p:cNvSpPr txBox="1"/>
          <p:nvPr/>
        </p:nvSpPr>
        <p:spPr>
          <a:xfrm>
            <a:off x="1874314" y="6137509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Transylvania County Planning Board</a:t>
            </a:r>
          </a:p>
        </p:txBody>
      </p:sp>
      <p:pic>
        <p:nvPicPr>
          <p:cNvPr id="3" name="Picture 2" descr="A document with text and a note&#10;&#10;Description automatically generated with medium confidence">
            <a:extLst>
              <a:ext uri="{FF2B5EF4-FFF2-40B4-BE49-F238E27FC236}">
                <a16:creationId xmlns:a16="http://schemas.microsoft.com/office/drawing/2014/main" id="{A5B0BFDA-8570-32C1-6C39-0D9A0D963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725" y="351996"/>
            <a:ext cx="4101804" cy="578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43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CAI# 24-03 </a:t>
            </a:r>
            <a:r>
              <a:rPr lang="en-US" sz="3300" kern="0" dirty="0" err="1">
                <a:solidFill>
                  <a:srgbClr val="5E5E5E"/>
                </a:solidFill>
                <a:latin typeface="Helvetica Neue"/>
                <a:sym typeface="Helvetica Neue"/>
              </a:rPr>
              <a:t>Hoxit</a:t>
            </a:r>
            <a:endParaRPr lang="en-US" sz="3300" kern="0" dirty="0">
              <a:solidFill>
                <a:srgbClr val="5E5E5E"/>
              </a:solidFill>
              <a:latin typeface="Helvetica Neue"/>
              <a:sym typeface="Helvetica Neue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5F0828-0986-D232-B728-C870758B1722}"/>
              </a:ext>
            </a:extLst>
          </p:cNvPr>
          <p:cNvSpPr txBox="1"/>
          <p:nvPr/>
        </p:nvSpPr>
        <p:spPr>
          <a:xfrm>
            <a:off x="979019" y="434370"/>
            <a:ext cx="10051676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9" hangingPunct="0"/>
            <a:r>
              <a:rPr lang="en-US" sz="2400" b="1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Staff Report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  <a:p>
            <a:pPr defTabSz="1219169" hangingPunct="0"/>
            <a:r>
              <a:rPr lang="en-US" sz="2400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	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</p:txBody>
      </p:sp>
      <p:pic>
        <p:nvPicPr>
          <p:cNvPr id="8" name="Picture 7" descr="A close-up of a phone number&#10;&#10;Description automatically generated">
            <a:extLst>
              <a:ext uri="{FF2B5EF4-FFF2-40B4-BE49-F238E27FC236}">
                <a16:creationId xmlns:a16="http://schemas.microsoft.com/office/drawing/2014/main" id="{A09F0318-EBF6-96C2-4222-9FF6D7C005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464" y="871489"/>
            <a:ext cx="4553585" cy="695422"/>
          </a:xfrm>
          <a:prstGeom prst="rect">
            <a:avLst/>
          </a:prstGeom>
        </p:spPr>
      </p:pic>
      <p:pic>
        <p:nvPicPr>
          <p:cNvPr id="12" name="Picture 11" descr="A screenshot of a map&#10;&#10;Description automatically generated">
            <a:extLst>
              <a:ext uri="{FF2B5EF4-FFF2-40B4-BE49-F238E27FC236}">
                <a16:creationId xmlns:a16="http://schemas.microsoft.com/office/drawing/2014/main" id="{E5C6801C-C429-4C0A-04CE-FF04D06804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464" y="1649241"/>
            <a:ext cx="6206106" cy="446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599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CAI# 24-03 </a:t>
            </a:r>
            <a:r>
              <a:rPr lang="en-US" sz="3300" kern="0" dirty="0" err="1">
                <a:solidFill>
                  <a:srgbClr val="5E5E5E"/>
                </a:solidFill>
                <a:latin typeface="Helvetica Neue"/>
                <a:sym typeface="Helvetica Neue"/>
              </a:rPr>
              <a:t>Hoxit</a:t>
            </a:r>
            <a:endParaRPr lang="en-US" sz="3300" kern="0" dirty="0">
              <a:solidFill>
                <a:srgbClr val="5E5E5E"/>
              </a:solidFill>
              <a:latin typeface="Helvetica Neue"/>
              <a:sym typeface="Helvetica Neue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5F0828-0986-D232-B728-C870758B1722}"/>
              </a:ext>
            </a:extLst>
          </p:cNvPr>
          <p:cNvSpPr txBox="1"/>
          <p:nvPr/>
        </p:nvSpPr>
        <p:spPr>
          <a:xfrm>
            <a:off x="979019" y="434370"/>
            <a:ext cx="10051676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9" hangingPunct="0"/>
            <a:r>
              <a:rPr lang="en-US" sz="2400" b="1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Staff Report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  <a:p>
            <a:pPr defTabSz="1219169" hangingPunct="0"/>
            <a:r>
              <a:rPr lang="en-US" sz="2400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	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</p:txBody>
      </p:sp>
      <p:pic>
        <p:nvPicPr>
          <p:cNvPr id="5" name="Picture 4" descr="A side view mirror of a car&#10;&#10;Description automatically generated">
            <a:extLst>
              <a:ext uri="{FF2B5EF4-FFF2-40B4-BE49-F238E27FC236}">
                <a16:creationId xmlns:a16="http://schemas.microsoft.com/office/drawing/2014/main" id="{60ED2B36-6C2E-7D02-77C5-27FA15DF2B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773" y="1304925"/>
            <a:ext cx="2971800" cy="3962400"/>
          </a:xfrm>
          <a:prstGeom prst="rect">
            <a:avLst/>
          </a:prstGeom>
        </p:spPr>
      </p:pic>
      <p:pic>
        <p:nvPicPr>
          <p:cNvPr id="7" name="Picture 6" descr="A power line in a field&#10;&#10;Description automatically generated">
            <a:extLst>
              <a:ext uri="{FF2B5EF4-FFF2-40B4-BE49-F238E27FC236}">
                <a16:creationId xmlns:a16="http://schemas.microsoft.com/office/drawing/2014/main" id="{095A2177-7E7E-6A94-7C53-3B0803638B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938" y="1317625"/>
            <a:ext cx="2962275" cy="3949700"/>
          </a:xfrm>
          <a:prstGeom prst="rect">
            <a:avLst/>
          </a:prstGeom>
        </p:spPr>
      </p:pic>
      <p:pic>
        <p:nvPicPr>
          <p:cNvPr id="13" name="Picture 12" descr="A car window with a pile of wood&#10;&#10;Description automatically generated">
            <a:extLst>
              <a:ext uri="{FF2B5EF4-FFF2-40B4-BE49-F238E27FC236}">
                <a16:creationId xmlns:a16="http://schemas.microsoft.com/office/drawing/2014/main" id="{2D7FF3FE-9CD4-4ACC-6913-F292D2FB69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281" y="1304925"/>
            <a:ext cx="29718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890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CAI# 24-03 </a:t>
            </a:r>
            <a:r>
              <a:rPr lang="en-US" sz="3300" kern="0" dirty="0" err="1">
                <a:solidFill>
                  <a:srgbClr val="5E5E5E"/>
                </a:solidFill>
                <a:latin typeface="Helvetica Neue"/>
                <a:sym typeface="Helvetica Neue"/>
              </a:rPr>
              <a:t>Hoxit</a:t>
            </a:r>
            <a:endParaRPr lang="en-US" sz="3300" kern="0" dirty="0">
              <a:solidFill>
                <a:srgbClr val="5E5E5E"/>
              </a:solidFill>
              <a:latin typeface="Helvetica Neue"/>
              <a:sym typeface="Helvetica Neue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5F0828-0986-D232-B728-C870758B1722}"/>
              </a:ext>
            </a:extLst>
          </p:cNvPr>
          <p:cNvSpPr txBox="1"/>
          <p:nvPr/>
        </p:nvSpPr>
        <p:spPr>
          <a:xfrm>
            <a:off x="979019" y="434370"/>
            <a:ext cx="10051676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9" hangingPunct="0"/>
            <a:r>
              <a:rPr lang="en-US" sz="2400" b="1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Staff Report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  <a:p>
            <a:pPr defTabSz="1219169" hangingPunct="0"/>
            <a:r>
              <a:rPr lang="en-US" sz="2400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	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</p:txBody>
      </p:sp>
      <p:pic>
        <p:nvPicPr>
          <p:cNvPr id="8" name="Picture 7" descr="A screenshot of a white background&#10;&#10;Description automatically generated">
            <a:extLst>
              <a:ext uri="{FF2B5EF4-FFF2-40B4-BE49-F238E27FC236}">
                <a16:creationId xmlns:a16="http://schemas.microsoft.com/office/drawing/2014/main" id="{2FAB3667-985C-7826-2437-26E6204EC7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51" y="1060124"/>
            <a:ext cx="7138603" cy="298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68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92419-26C2-0CA0-53A9-2579CD7C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7178"/>
            <a:ext cx="12192000" cy="3390822"/>
          </a:xfrm>
          <a:prstGeom prst="rect">
            <a:avLst/>
          </a:prstGeom>
          <a:ln>
            <a:noFill/>
          </a:ln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736154" y="2657532"/>
            <a:ext cx="10985502" cy="95250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/>
            <a:r>
              <a:rPr lang="en-US" sz="2800" dirty="0">
                <a:solidFill>
                  <a:srgbClr val="003E38"/>
                </a:solidFill>
                <a:latin typeface="Avenir Next LT Pro Demi" panose="020B0704020202020204" pitchFamily="34" charset="0"/>
              </a:rPr>
              <a:t>C. Hamilton CAI# 24-04</a:t>
            </a:r>
            <a:endParaRPr sz="2800" dirty="0">
              <a:solidFill>
                <a:srgbClr val="003E3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47" y="4383681"/>
            <a:ext cx="3048321" cy="20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68728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CAI# 24-04 Hamilton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5F0828-0986-D232-B728-C870758B1722}"/>
              </a:ext>
            </a:extLst>
          </p:cNvPr>
          <p:cNvSpPr txBox="1"/>
          <p:nvPr/>
        </p:nvSpPr>
        <p:spPr>
          <a:xfrm>
            <a:off x="979019" y="434370"/>
            <a:ext cx="10051676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9" hangingPunct="0"/>
            <a:r>
              <a:rPr lang="en-US" sz="2400" b="1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Staff Report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  <a:p>
            <a:pPr defTabSz="1219169" hangingPunct="0"/>
            <a:r>
              <a:rPr lang="en-US" sz="2400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	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</p:txBody>
      </p:sp>
      <p:pic>
        <p:nvPicPr>
          <p:cNvPr id="6" name="Picture 5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15B998DF-DF94-0223-BBE8-5FADC5FBF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024" y="569560"/>
            <a:ext cx="6428957" cy="981126"/>
          </a:xfrm>
          <a:prstGeom prst="rect">
            <a:avLst/>
          </a:prstGeom>
        </p:spPr>
      </p:pic>
      <p:pic>
        <p:nvPicPr>
          <p:cNvPr id="9" name="Picture 8" descr="A data card with a map of a neighborhood&#10;&#10;Description automatically generated with medium confidence">
            <a:extLst>
              <a:ext uri="{FF2B5EF4-FFF2-40B4-BE49-F238E27FC236}">
                <a16:creationId xmlns:a16="http://schemas.microsoft.com/office/drawing/2014/main" id="{FE334C89-AE3E-EBE9-5E3A-B5EF9AB479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999" y="1687827"/>
            <a:ext cx="6829982" cy="453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57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CAI# 24-04 Hamilton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5F0828-0986-D232-B728-C870758B1722}"/>
              </a:ext>
            </a:extLst>
          </p:cNvPr>
          <p:cNvSpPr txBox="1"/>
          <p:nvPr/>
        </p:nvSpPr>
        <p:spPr>
          <a:xfrm>
            <a:off x="979019" y="434370"/>
            <a:ext cx="10051676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9" hangingPunct="0"/>
            <a:r>
              <a:rPr lang="en-US" sz="2400" b="1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Staff Report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  <a:p>
            <a:pPr defTabSz="1219169" hangingPunct="0"/>
            <a:r>
              <a:rPr lang="en-US" sz="2400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	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</p:txBody>
      </p:sp>
      <p:pic>
        <p:nvPicPr>
          <p:cNvPr id="7" name="Picture 6" descr="A screenshot of a map&#10;&#10;Description automatically generated">
            <a:extLst>
              <a:ext uri="{FF2B5EF4-FFF2-40B4-BE49-F238E27FC236}">
                <a16:creationId xmlns:a16="http://schemas.microsoft.com/office/drawing/2014/main" id="{66ED8D2A-1588-D021-178A-0E6170C31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692" y="161365"/>
            <a:ext cx="4944165" cy="633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62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CAI# 24-04 Hamilton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5F0828-0986-D232-B728-C870758B1722}"/>
              </a:ext>
            </a:extLst>
          </p:cNvPr>
          <p:cNvSpPr txBox="1"/>
          <p:nvPr/>
        </p:nvSpPr>
        <p:spPr>
          <a:xfrm>
            <a:off x="979019" y="434370"/>
            <a:ext cx="10051676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9" hangingPunct="0"/>
            <a:r>
              <a:rPr lang="en-US" sz="2400" b="1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Staff Report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  <a:p>
            <a:pPr defTabSz="1219169" hangingPunct="0"/>
            <a:r>
              <a:rPr lang="en-US" sz="2400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	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</p:txBody>
      </p:sp>
      <p:pic>
        <p:nvPicPr>
          <p:cNvPr id="7" name="Picture 6" descr="A screenshot of a map&#10;&#10;Description automatically generated">
            <a:extLst>
              <a:ext uri="{FF2B5EF4-FFF2-40B4-BE49-F238E27FC236}">
                <a16:creationId xmlns:a16="http://schemas.microsoft.com/office/drawing/2014/main" id="{66ED8D2A-1588-D021-178A-0E6170C31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692" y="161365"/>
            <a:ext cx="4944165" cy="633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959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CAI# 24-04 Hamilton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5F0828-0986-D232-B728-C870758B1722}"/>
              </a:ext>
            </a:extLst>
          </p:cNvPr>
          <p:cNvSpPr txBox="1"/>
          <p:nvPr/>
        </p:nvSpPr>
        <p:spPr>
          <a:xfrm>
            <a:off x="979019" y="434370"/>
            <a:ext cx="10051676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9" hangingPunct="0"/>
            <a:r>
              <a:rPr lang="en-US" sz="2400" b="1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Staff Report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  <a:p>
            <a:pPr defTabSz="1219169" hangingPunct="0"/>
            <a:r>
              <a:rPr lang="en-US" sz="2400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	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</p:txBody>
      </p:sp>
      <p:pic>
        <p:nvPicPr>
          <p:cNvPr id="6" name="Picture 5" descr="A collage of photos of a road and trees&#10;&#10;Description automatically generated">
            <a:extLst>
              <a:ext uri="{FF2B5EF4-FFF2-40B4-BE49-F238E27FC236}">
                <a16:creationId xmlns:a16="http://schemas.microsoft.com/office/drawing/2014/main" id="{2B7533CB-E0E9-D0B9-D07B-60EDB17AC1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221" y="301983"/>
            <a:ext cx="5996354" cy="571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697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92419-26C2-0CA0-53A9-2579CD7C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7178"/>
            <a:ext cx="12192000" cy="3390822"/>
          </a:xfrm>
          <a:prstGeom prst="rect">
            <a:avLst/>
          </a:prstGeom>
          <a:ln>
            <a:noFill/>
          </a:ln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374647" y="2753225"/>
            <a:ext cx="10985502" cy="952501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>
                <a:solidFill>
                  <a:srgbClr val="003E38"/>
                </a:solidFill>
                <a:latin typeface="Avenir Next LT Pro Demi" panose="020B0704020202020204" pitchFamily="34" charset="0"/>
              </a:rPr>
              <a:t>Informational &amp; Discussion Items</a:t>
            </a:r>
            <a:endParaRPr dirty="0">
              <a:solidFill>
                <a:srgbClr val="003E3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47" y="4383681"/>
            <a:ext cx="3048321" cy="20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8500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Consent Agenda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F12A75-A3E4-0623-3B1E-147541BF86A6}"/>
              </a:ext>
            </a:extLst>
          </p:cNvPr>
          <p:cNvSpPr txBox="1"/>
          <p:nvPr/>
        </p:nvSpPr>
        <p:spPr>
          <a:xfrm>
            <a:off x="1574468" y="851563"/>
            <a:ext cx="9925344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9" hangingPunct="0"/>
            <a:r>
              <a:rPr lang="en-US" sz="2400" b="1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A. Subdivision Approval &amp; Update</a:t>
            </a:r>
          </a:p>
          <a:p>
            <a:pPr defTabSz="1219169" hangingPunct="0"/>
            <a:r>
              <a:rPr lang="en-US" sz="2400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	May 9, 2024- July 17, 2024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10FC61-6908-9E27-18F2-3A44B5290CEC}"/>
              </a:ext>
            </a:extLst>
          </p:cNvPr>
          <p:cNvSpPr txBox="1"/>
          <p:nvPr/>
        </p:nvSpPr>
        <p:spPr>
          <a:xfrm>
            <a:off x="1007594" y="2104699"/>
            <a:ext cx="38386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Subdivisions</a:t>
            </a:r>
          </a:p>
          <a:p>
            <a:pPr algn="ctr"/>
            <a:r>
              <a:rPr lang="en-US" sz="2400" u="sng" dirty="0"/>
              <a:t>9 Total</a:t>
            </a:r>
          </a:p>
          <a:p>
            <a:pPr algn="ctr"/>
            <a:r>
              <a:rPr lang="en-US" sz="2400" dirty="0"/>
              <a:t>15 New lots created</a:t>
            </a:r>
          </a:p>
          <a:p>
            <a:pPr algn="ctr"/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6F1A4F-B3FE-F59C-8276-42DA6CD39FFB}"/>
              </a:ext>
            </a:extLst>
          </p:cNvPr>
          <p:cNvSpPr txBox="1"/>
          <p:nvPr/>
        </p:nvSpPr>
        <p:spPr>
          <a:xfrm>
            <a:off x="5332491" y="2051892"/>
            <a:ext cx="39608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Subdivision Exemptions</a:t>
            </a:r>
          </a:p>
          <a:p>
            <a:pPr algn="ctr"/>
            <a:r>
              <a:rPr lang="en-US" sz="2400" u="sng" dirty="0"/>
              <a:t>23 Total </a:t>
            </a:r>
          </a:p>
          <a:p>
            <a:pPr algn="ctr"/>
            <a:r>
              <a:rPr lang="en-US" sz="2400" dirty="0"/>
              <a:t>1.1 Recombination- 15</a:t>
            </a:r>
          </a:p>
          <a:p>
            <a:pPr algn="ctr"/>
            <a:r>
              <a:rPr lang="en-US" sz="2400" dirty="0"/>
              <a:t>1.9 Lot line adjustment- 6</a:t>
            </a:r>
          </a:p>
        </p:txBody>
      </p:sp>
    </p:spTree>
    <p:extLst>
      <p:ext uri="{BB962C8B-B14F-4D97-AF65-F5344CB8AC3E}">
        <p14:creationId xmlns:p14="http://schemas.microsoft.com/office/powerpoint/2010/main" val="754443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92419-26C2-0CA0-53A9-2579CD7C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7178"/>
            <a:ext cx="12192000" cy="3390822"/>
          </a:xfrm>
          <a:prstGeom prst="rect">
            <a:avLst/>
          </a:prstGeom>
          <a:ln>
            <a:noFill/>
          </a:ln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374647" y="2753225"/>
            <a:ext cx="10985502" cy="952501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>
                <a:solidFill>
                  <a:srgbClr val="003E38"/>
                </a:solidFill>
                <a:latin typeface="Avenir Next LT Pro Demi" panose="020B0704020202020204" pitchFamily="34" charset="0"/>
              </a:rPr>
              <a:t>Public Comment</a:t>
            </a:r>
            <a:endParaRPr dirty="0">
              <a:solidFill>
                <a:srgbClr val="003E3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47" y="4383681"/>
            <a:ext cx="3048321" cy="20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7542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Consent Agenda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F12A75-A3E4-0623-3B1E-147541BF86A6}"/>
              </a:ext>
            </a:extLst>
          </p:cNvPr>
          <p:cNvSpPr txBox="1"/>
          <p:nvPr/>
        </p:nvSpPr>
        <p:spPr>
          <a:xfrm>
            <a:off x="1721224" y="161364"/>
            <a:ext cx="9925344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9" hangingPunct="0"/>
            <a:r>
              <a:rPr lang="en-US" sz="2400" b="1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B. Transportation Update</a:t>
            </a:r>
          </a:p>
          <a:p>
            <a:pPr defTabSz="1219169" hangingPunct="0"/>
            <a:r>
              <a:rPr lang="en-US" sz="2400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	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</p:txBody>
      </p:sp>
      <p:pic>
        <p:nvPicPr>
          <p:cNvPr id="8" name="Picture 7" descr="A graph of a bus&#10;&#10;Description automatically generated with medium confidence">
            <a:extLst>
              <a:ext uri="{FF2B5EF4-FFF2-40B4-BE49-F238E27FC236}">
                <a16:creationId xmlns:a16="http://schemas.microsoft.com/office/drawing/2014/main" id="{2E185581-0BAF-A47B-8DDC-24953A9558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8" t="16615" r="25855" b="15372"/>
          <a:stretch/>
        </p:blipFill>
        <p:spPr>
          <a:xfrm>
            <a:off x="6179128" y="849746"/>
            <a:ext cx="5855855" cy="4785192"/>
          </a:xfrm>
          <a:prstGeom prst="rect">
            <a:avLst/>
          </a:prstGeom>
        </p:spPr>
      </p:pic>
      <p:pic>
        <p:nvPicPr>
          <p:cNvPr id="11" name="Picture 10" descr="A graph of a bus and a bus&#10;&#10;Description automatically generated">
            <a:extLst>
              <a:ext uri="{FF2B5EF4-FFF2-40B4-BE49-F238E27FC236}">
                <a16:creationId xmlns:a16="http://schemas.microsoft.com/office/drawing/2014/main" id="{1DB5407D-3075-0F59-CCA3-B95360F073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3" t="15380" r="25985" b="15208"/>
          <a:stretch/>
        </p:blipFill>
        <p:spPr>
          <a:xfrm>
            <a:off x="157017" y="961349"/>
            <a:ext cx="5938983" cy="48671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481852-C249-4CD3-D97A-6F93740B5650}"/>
              </a:ext>
            </a:extLst>
          </p:cNvPr>
          <p:cNvSpPr txBox="1"/>
          <p:nvPr/>
        </p:nvSpPr>
        <p:spPr>
          <a:xfrm>
            <a:off x="3005129" y="2905912"/>
            <a:ext cx="508958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139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3E61AC-D51A-E874-05B5-E09E0371C07B}"/>
              </a:ext>
            </a:extLst>
          </p:cNvPr>
          <p:cNvSpPr txBox="1"/>
          <p:nvPr/>
        </p:nvSpPr>
        <p:spPr>
          <a:xfrm>
            <a:off x="6538823" y="5828524"/>
            <a:ext cx="4770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Average Monthly Riders DR: 1,799 (FY24)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Highest Ridership per month in last 4 years</a:t>
            </a:r>
          </a:p>
          <a:p>
            <a:r>
              <a:rPr lang="en-US" dirty="0"/>
              <a:t>FY23 Highest 1,888 riders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66281D-D0C1-BE89-AAF6-78D5997C0B91}"/>
              </a:ext>
            </a:extLst>
          </p:cNvPr>
          <p:cNvSpPr txBox="1"/>
          <p:nvPr/>
        </p:nvSpPr>
        <p:spPr>
          <a:xfrm>
            <a:off x="2504797" y="5580625"/>
            <a:ext cx="3347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Average: YR22: 134, YR23:177</a:t>
            </a:r>
          </a:p>
        </p:txBody>
      </p:sp>
    </p:spTree>
    <p:extLst>
      <p:ext uri="{BB962C8B-B14F-4D97-AF65-F5344CB8AC3E}">
        <p14:creationId xmlns:p14="http://schemas.microsoft.com/office/powerpoint/2010/main" val="36266092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92419-26C2-0CA0-53A9-2579CD7C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7178"/>
            <a:ext cx="12192000" cy="3390822"/>
          </a:xfrm>
          <a:prstGeom prst="rect">
            <a:avLst/>
          </a:prstGeom>
          <a:ln>
            <a:noFill/>
          </a:ln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374647" y="2753225"/>
            <a:ext cx="10985502" cy="95250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/>
            <a:r>
              <a:rPr lang="en-US" sz="4000" dirty="0">
                <a:solidFill>
                  <a:srgbClr val="003E38"/>
                </a:solidFill>
                <a:latin typeface="Avenir Next LT Pro Demi" panose="020B0704020202020204" pitchFamily="34" charset="0"/>
              </a:rPr>
              <a:t>C. Comprehensive Plan Update</a:t>
            </a:r>
            <a:endParaRPr sz="4000" dirty="0">
              <a:solidFill>
                <a:srgbClr val="003E3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47" y="4383681"/>
            <a:ext cx="3048321" cy="20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7336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Outreach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2" name="Picture 1" descr="A screenshot of a project&#10;&#10;Description automatically generated">
            <a:extLst>
              <a:ext uri="{FF2B5EF4-FFF2-40B4-BE49-F238E27FC236}">
                <a16:creationId xmlns:a16="http://schemas.microsoft.com/office/drawing/2014/main" id="{8530A7C7-BD58-07BD-1568-9A2EFC72D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520" y="0"/>
            <a:ext cx="8850516" cy="626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1197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Outreach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6" name="Picture 5" descr="A page of a project schedule&#10;&#10;Description automatically generated">
            <a:extLst>
              <a:ext uri="{FF2B5EF4-FFF2-40B4-BE49-F238E27FC236}">
                <a16:creationId xmlns:a16="http://schemas.microsoft.com/office/drawing/2014/main" id="{003C22DA-8690-6B16-A392-DF872712F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875" y="0"/>
            <a:ext cx="5150502" cy="6137508"/>
          </a:xfrm>
          <a:prstGeom prst="rect">
            <a:avLst/>
          </a:prstGeom>
        </p:spPr>
      </p:pic>
      <p:pic>
        <p:nvPicPr>
          <p:cNvPr id="5" name="Picture 4" descr="A poster for a event&#10;&#10;Description automatically generated">
            <a:extLst>
              <a:ext uri="{FF2B5EF4-FFF2-40B4-BE49-F238E27FC236}">
                <a16:creationId xmlns:a16="http://schemas.microsoft.com/office/drawing/2014/main" id="{A294FC88-DDD0-953A-BC8C-C200C0839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7" y="0"/>
            <a:ext cx="4741225" cy="613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41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Comprehensive Plan: Summary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7" name="Picture 6" descr="A white text on a white background&#10;&#10;Description automatically generated">
            <a:extLst>
              <a:ext uri="{FF2B5EF4-FFF2-40B4-BE49-F238E27FC236}">
                <a16:creationId xmlns:a16="http://schemas.microsoft.com/office/drawing/2014/main" id="{B83B0963-C731-631A-4142-924929C152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666" y="370251"/>
            <a:ext cx="6624984" cy="499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158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92419-26C2-0CA0-53A9-2579CD7C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7178"/>
            <a:ext cx="12192000" cy="3390822"/>
          </a:xfrm>
          <a:prstGeom prst="rect">
            <a:avLst/>
          </a:prstGeom>
          <a:ln>
            <a:noFill/>
          </a:ln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374647" y="2753225"/>
            <a:ext cx="10985502" cy="95250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/>
            <a:r>
              <a:rPr lang="en-US" sz="4000" dirty="0">
                <a:solidFill>
                  <a:srgbClr val="003E38"/>
                </a:solidFill>
                <a:latin typeface="Avenir Next LT Pro Demi" panose="020B0704020202020204" pitchFamily="34" charset="0"/>
              </a:rPr>
              <a:t>D. Community Appearance Initiative Update</a:t>
            </a:r>
            <a:endParaRPr sz="4000" dirty="0">
              <a:solidFill>
                <a:srgbClr val="003E3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47" y="4383681"/>
            <a:ext cx="3048321" cy="20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62630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Community Appearance Initiative Update</a:t>
            </a:r>
          </a:p>
        </p:txBody>
      </p:sp>
      <p:pic>
        <p:nvPicPr>
          <p:cNvPr id="6" name="Picture 5" descr="A white paper with black text&#10;&#10;Description automatically generated">
            <a:extLst>
              <a:ext uri="{FF2B5EF4-FFF2-40B4-BE49-F238E27FC236}">
                <a16:creationId xmlns:a16="http://schemas.microsoft.com/office/drawing/2014/main" id="{D9B77032-6AE3-7728-1409-DCED610CD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91" y="790450"/>
            <a:ext cx="6403860" cy="32529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D625BE-B263-1B2D-C8B7-B752F5240608}"/>
              </a:ext>
            </a:extLst>
          </p:cNvPr>
          <p:cNvSpPr txBox="1"/>
          <p:nvPr/>
        </p:nvSpPr>
        <p:spPr>
          <a:xfrm>
            <a:off x="2390775" y="4410075"/>
            <a:ext cx="650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FY 24/25 	$20,000 TDA      $20,000 TCO Match     = $40,000</a:t>
            </a:r>
          </a:p>
          <a:p>
            <a:r>
              <a:rPr lang="en-US" dirty="0"/>
              <a:t>Rolled over to FY 25/26</a:t>
            </a:r>
          </a:p>
          <a:p>
            <a:r>
              <a:rPr lang="en-US" dirty="0"/>
              <a:t>FY 24/25	Released     			= $1,000</a:t>
            </a:r>
          </a:p>
          <a:p>
            <a:r>
              <a:rPr lang="en-US" dirty="0"/>
              <a:t>FY 24/25  Expended			= $ 0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72A095-8954-A171-FB9C-8243DF775A46}"/>
              </a:ext>
            </a:extLst>
          </p:cNvPr>
          <p:cNvSpPr txBox="1"/>
          <p:nvPr/>
        </p:nvSpPr>
        <p:spPr>
          <a:xfrm>
            <a:off x="1721224" y="495300"/>
            <a:ext cx="4711474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9" hangingPunct="0"/>
            <a:r>
              <a:rPr lang="en-US" sz="2400" b="1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Summary</a:t>
            </a:r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  <a:p>
            <a:pPr defTabSz="1219169" hangingPunct="0"/>
            <a:r>
              <a:rPr lang="en-US" sz="2400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	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8ADE49-9FF9-94F0-A8EF-E871B32E8209}"/>
              </a:ext>
            </a:extLst>
          </p:cNvPr>
          <p:cNvSpPr txBox="1"/>
          <p:nvPr/>
        </p:nvSpPr>
        <p:spPr>
          <a:xfrm>
            <a:off x="1720890" y="4001934"/>
            <a:ext cx="4711474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9" hangingPunct="0"/>
            <a:r>
              <a:rPr lang="en-US" sz="2400" b="1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Budget</a:t>
            </a:r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  <a:p>
            <a:pPr defTabSz="1219169" hangingPunct="0"/>
            <a:r>
              <a:rPr lang="en-US" sz="2400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	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992750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92419-26C2-0CA0-53A9-2579CD7C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7178"/>
            <a:ext cx="12192000" cy="3390822"/>
          </a:xfrm>
          <a:prstGeom prst="rect">
            <a:avLst/>
          </a:prstGeom>
          <a:ln>
            <a:noFill/>
          </a:ln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374647" y="2753225"/>
            <a:ext cx="10985502" cy="95250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/>
            <a:r>
              <a:rPr lang="en-US" sz="4000" dirty="0">
                <a:solidFill>
                  <a:srgbClr val="003E38"/>
                </a:solidFill>
                <a:latin typeface="Avenir Next LT Pro Demi" panose="020B0704020202020204" pitchFamily="34" charset="0"/>
              </a:rPr>
              <a:t>E. Housing Study Update</a:t>
            </a:r>
            <a:endParaRPr sz="4000" dirty="0">
              <a:solidFill>
                <a:srgbClr val="003E3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47" y="4383681"/>
            <a:ext cx="3048321" cy="20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70063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Housing Study Update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F12A75-A3E4-0623-3B1E-147541BF86A6}"/>
              </a:ext>
            </a:extLst>
          </p:cNvPr>
          <p:cNvSpPr txBox="1"/>
          <p:nvPr/>
        </p:nvSpPr>
        <p:spPr>
          <a:xfrm>
            <a:off x="1721224" y="1698229"/>
            <a:ext cx="4711474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9" hangingPunct="0"/>
            <a:r>
              <a:rPr lang="en-US" sz="2400" b="1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Summary</a:t>
            </a:r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  <a:p>
            <a:pPr defTabSz="1219169" hangingPunct="0"/>
            <a:r>
              <a:rPr lang="en-US" sz="2400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	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</p:txBody>
      </p:sp>
      <p:pic>
        <p:nvPicPr>
          <p:cNvPr id="6" name="Picture 5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5C57C0B8-B3FD-4AAF-FEB5-F5CB15A53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24" y="2564771"/>
            <a:ext cx="6988736" cy="193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980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92419-26C2-0CA0-53A9-2579CD7C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7178"/>
            <a:ext cx="12192000" cy="3390822"/>
          </a:xfrm>
          <a:prstGeom prst="rect">
            <a:avLst/>
          </a:prstGeom>
          <a:ln>
            <a:noFill/>
          </a:ln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374647" y="2753225"/>
            <a:ext cx="10985502" cy="952501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>
                <a:solidFill>
                  <a:srgbClr val="003E38"/>
                </a:solidFill>
                <a:latin typeface="Avenir Next LT Pro Demi" panose="020B0704020202020204" pitchFamily="34" charset="0"/>
              </a:rPr>
              <a:t>Public Comment</a:t>
            </a:r>
            <a:endParaRPr dirty="0">
              <a:solidFill>
                <a:srgbClr val="003E3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47" y="4383681"/>
            <a:ext cx="3048321" cy="20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9709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92419-26C2-0CA0-53A9-2579CD7C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7178"/>
            <a:ext cx="12192000" cy="3390822"/>
          </a:xfrm>
          <a:prstGeom prst="rect">
            <a:avLst/>
          </a:prstGeom>
          <a:ln>
            <a:noFill/>
          </a:ln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374647" y="2753225"/>
            <a:ext cx="10985502" cy="95250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003E38"/>
                </a:solidFill>
                <a:latin typeface="Avenir Next LT Pro Demi" panose="020B0704020202020204" pitchFamily="34" charset="0"/>
              </a:rPr>
              <a:t>Agenda Modifications</a:t>
            </a:r>
            <a:endParaRPr dirty="0">
              <a:solidFill>
                <a:srgbClr val="003E3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47" y="4383681"/>
            <a:ext cx="3048321" cy="20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24837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92419-26C2-0CA0-53A9-2579CD7C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7178"/>
            <a:ext cx="12192000" cy="3390822"/>
          </a:xfrm>
          <a:prstGeom prst="rect">
            <a:avLst/>
          </a:prstGeom>
          <a:ln>
            <a:noFill/>
          </a:ln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374647" y="2753225"/>
            <a:ext cx="10985502" cy="952501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>
                <a:solidFill>
                  <a:srgbClr val="003E38"/>
                </a:solidFill>
                <a:latin typeface="Avenir Next LT Pro Demi" panose="020B0704020202020204" pitchFamily="34" charset="0"/>
              </a:rPr>
              <a:t>Board Members’ Comments</a:t>
            </a:r>
            <a:endParaRPr dirty="0">
              <a:solidFill>
                <a:srgbClr val="003E3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47" y="4383681"/>
            <a:ext cx="3048321" cy="20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22484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92419-26C2-0CA0-53A9-2579CD7C7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467178"/>
            <a:ext cx="12192000" cy="3390822"/>
          </a:xfrm>
          <a:prstGeom prst="rect">
            <a:avLst/>
          </a:prstGeom>
          <a:ln>
            <a:noFill/>
          </a:ln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374647" y="2753225"/>
            <a:ext cx="10985502" cy="952501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>
                <a:solidFill>
                  <a:srgbClr val="003E38"/>
                </a:solidFill>
                <a:latin typeface="Avenir Next LT Pro Demi" panose="020B0704020202020204" pitchFamily="34" charset="0"/>
              </a:rPr>
              <a:t>Adjournment</a:t>
            </a:r>
            <a:endParaRPr dirty="0">
              <a:solidFill>
                <a:srgbClr val="003E3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47" y="4383681"/>
            <a:ext cx="3048321" cy="20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0160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92419-26C2-0CA0-53A9-2579CD7C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7178"/>
            <a:ext cx="12192000" cy="3390822"/>
          </a:xfrm>
          <a:prstGeom prst="rect">
            <a:avLst/>
          </a:prstGeom>
          <a:ln>
            <a:noFill/>
          </a:ln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374647" y="2753225"/>
            <a:ext cx="10985502" cy="95250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003E38"/>
                </a:solidFill>
                <a:latin typeface="Avenir Next LT Pro Demi" panose="020B0704020202020204" pitchFamily="34" charset="0"/>
              </a:rPr>
              <a:t>Consent Agenda</a:t>
            </a:r>
            <a:endParaRPr dirty="0">
              <a:solidFill>
                <a:srgbClr val="003E3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47" y="4383681"/>
            <a:ext cx="3048321" cy="20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6756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8F4BC-1F7E-EDD0-2029-CCC90C84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4" y="5758493"/>
            <a:ext cx="1427260" cy="93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2913A-BACB-FC4D-FB6B-E57FE3DA041E}"/>
              </a:ext>
            </a:extLst>
          </p:cNvPr>
          <p:cNvSpPr txBox="1"/>
          <p:nvPr/>
        </p:nvSpPr>
        <p:spPr>
          <a:xfrm>
            <a:off x="1909483" y="6137508"/>
            <a:ext cx="9466730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US" sz="3300" kern="0" dirty="0">
                <a:solidFill>
                  <a:srgbClr val="5E5E5E"/>
                </a:solidFill>
                <a:latin typeface="Helvetica Neue"/>
                <a:sym typeface="Helvetica Neue"/>
              </a:rPr>
              <a:t>Consent Agenda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F12A75-A3E4-0623-3B1E-147541BF86A6}"/>
              </a:ext>
            </a:extLst>
          </p:cNvPr>
          <p:cNvSpPr txBox="1"/>
          <p:nvPr/>
        </p:nvSpPr>
        <p:spPr>
          <a:xfrm>
            <a:off x="1721224" y="1698229"/>
            <a:ext cx="4711474" cy="1938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9" hangingPunct="0"/>
            <a:r>
              <a:rPr lang="en-US" sz="2400" b="1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Minutes</a:t>
            </a:r>
          </a:p>
          <a:p>
            <a:pPr marL="342900" indent="-342900" defTabSz="1219169" hangingPunct="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May 9, 2024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  <a:p>
            <a:pPr defTabSz="1219169" hangingPunct="0"/>
            <a:r>
              <a:rPr lang="en-US" sz="2400" kern="0" dirty="0">
                <a:solidFill>
                  <a:srgbClr val="5E5E5E"/>
                </a:solidFill>
                <a:latin typeface="Avenir Next LT Pro" panose="020B0504020202020204" pitchFamily="34" charset="0"/>
                <a:sym typeface="Helvetica Neue"/>
              </a:rPr>
              <a:t>	</a:t>
            </a:r>
          </a:p>
          <a:p>
            <a:pPr defTabSz="1219169" hangingPunct="0"/>
            <a:endParaRPr lang="en-US" sz="2400" kern="0" dirty="0">
              <a:solidFill>
                <a:srgbClr val="5E5E5E"/>
              </a:solidFill>
              <a:latin typeface="Avenir Next LT Pro" panose="020B0504020202020204" pitchFamily="34" charset="0"/>
              <a:sym typeface="Helvetica Neue"/>
            </a:endParaRPr>
          </a:p>
        </p:txBody>
      </p:sp>
      <p:pic>
        <p:nvPicPr>
          <p:cNvPr id="7" name="Picture 6" descr="A document with text and a letter&#10;&#10;Description automatically generated with medium confidence">
            <a:extLst>
              <a:ext uri="{FF2B5EF4-FFF2-40B4-BE49-F238E27FC236}">
                <a16:creationId xmlns:a16="http://schemas.microsoft.com/office/drawing/2014/main" id="{58E561A0-3B44-C53C-FA22-364AB8CFAA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275" y="6871"/>
            <a:ext cx="4401164" cy="622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06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92419-26C2-0CA0-53A9-2579CD7C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7178"/>
            <a:ext cx="12192000" cy="3390822"/>
          </a:xfrm>
          <a:prstGeom prst="rect">
            <a:avLst/>
          </a:prstGeom>
          <a:ln>
            <a:noFill/>
          </a:ln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374647" y="2753225"/>
            <a:ext cx="10985502" cy="95250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003E38"/>
                </a:solidFill>
                <a:latin typeface="Avenir Next LT Pro Demi" panose="020B0704020202020204" pitchFamily="34" charset="0"/>
              </a:rPr>
              <a:t>Old Business</a:t>
            </a:r>
            <a:endParaRPr dirty="0">
              <a:solidFill>
                <a:srgbClr val="003E3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47" y="4383681"/>
            <a:ext cx="3048321" cy="20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81496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92419-26C2-0CA0-53A9-2579CD7C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7178"/>
            <a:ext cx="12192000" cy="3390822"/>
          </a:xfrm>
          <a:prstGeom prst="rect">
            <a:avLst/>
          </a:prstGeom>
          <a:ln>
            <a:noFill/>
          </a:ln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374647" y="2753225"/>
            <a:ext cx="10985502" cy="95250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003E38"/>
                </a:solidFill>
                <a:latin typeface="Avenir Next LT Pro Demi" panose="020B0704020202020204" pitchFamily="34" charset="0"/>
              </a:rPr>
              <a:t>New Business</a:t>
            </a:r>
            <a:endParaRPr dirty="0">
              <a:solidFill>
                <a:srgbClr val="003E3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47" y="4383681"/>
            <a:ext cx="3048321" cy="20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6074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92419-26C2-0CA0-53A9-2579CD7C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7178"/>
            <a:ext cx="12192000" cy="3390822"/>
          </a:xfrm>
          <a:prstGeom prst="rect">
            <a:avLst/>
          </a:prstGeom>
          <a:ln>
            <a:noFill/>
          </a:ln>
        </p:spPr>
      </p:pic>
      <p:sp>
        <p:nvSpPr>
          <p:cNvPr id="152" name="Transylvania County"/>
          <p:cNvSpPr txBox="1">
            <a:spLocks noGrp="1"/>
          </p:cNvSpPr>
          <p:nvPr>
            <p:ph type="ctrTitle"/>
          </p:nvPr>
        </p:nvSpPr>
        <p:spPr>
          <a:xfrm>
            <a:off x="736154" y="2657532"/>
            <a:ext cx="10985502" cy="95250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/>
            <a:r>
              <a:rPr lang="en-US" sz="2800" dirty="0">
                <a:solidFill>
                  <a:srgbClr val="003E38"/>
                </a:solidFill>
                <a:latin typeface="Avenir Next LT Pro Demi" panose="020B0704020202020204" pitchFamily="34" charset="0"/>
              </a:rPr>
              <a:t>A. Community Appearance Initiative: Visibility Policy Text Amendment</a:t>
            </a:r>
            <a:endParaRPr sz="2800" dirty="0">
              <a:solidFill>
                <a:srgbClr val="003E38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5D406-976B-A9F6-0321-5D04CA0E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47" y="4383681"/>
            <a:ext cx="3048321" cy="20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45202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45321</TotalTime>
  <Words>353</Words>
  <Application>Microsoft Office PowerPoint</Application>
  <PresentationFormat>Widescreen</PresentationFormat>
  <Paragraphs>119</Paragraphs>
  <Slides>41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Arial</vt:lpstr>
      <vt:lpstr>Avenir Next LT Pro</vt:lpstr>
      <vt:lpstr>Avenir Next LT Pro Demi</vt:lpstr>
      <vt:lpstr>Calibri</vt:lpstr>
      <vt:lpstr>Calibri Light</vt:lpstr>
      <vt:lpstr>Helvetica Neue</vt:lpstr>
      <vt:lpstr>Helvetica Neue Medium</vt:lpstr>
      <vt:lpstr>Office Theme</vt:lpstr>
      <vt:lpstr>21_BasicWhite</vt:lpstr>
      <vt:lpstr>Transylvania County</vt:lpstr>
      <vt:lpstr>PowerPoint Presentation</vt:lpstr>
      <vt:lpstr>Public Comment</vt:lpstr>
      <vt:lpstr>Agenda Modifications</vt:lpstr>
      <vt:lpstr>Consent Agenda</vt:lpstr>
      <vt:lpstr>PowerPoint Presentation</vt:lpstr>
      <vt:lpstr>Old Business</vt:lpstr>
      <vt:lpstr>New Business</vt:lpstr>
      <vt:lpstr>A. Community Appearance Initiative: Visibility Policy Text Amendment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B. Hoxit CAI# 24-03</vt:lpstr>
      <vt:lpstr>PowerPoint Presentation</vt:lpstr>
      <vt:lpstr>PowerPoint Presentation</vt:lpstr>
      <vt:lpstr>PowerPoint Presentation</vt:lpstr>
      <vt:lpstr>C. Hamilton CAI# 24-04</vt:lpstr>
      <vt:lpstr>PowerPoint Presentation</vt:lpstr>
      <vt:lpstr>PowerPoint Presentation</vt:lpstr>
      <vt:lpstr>PowerPoint Presentation</vt:lpstr>
      <vt:lpstr>PowerPoint Presentation</vt:lpstr>
      <vt:lpstr>Informational &amp; Discussion Items</vt:lpstr>
      <vt:lpstr>PowerPoint Presentation</vt:lpstr>
      <vt:lpstr>PowerPoint Presentation</vt:lpstr>
      <vt:lpstr>C. Comprehensive Plan Update</vt:lpstr>
      <vt:lpstr>PowerPoint Presentation</vt:lpstr>
      <vt:lpstr>PowerPoint Presentation</vt:lpstr>
      <vt:lpstr>PowerPoint Presentation</vt:lpstr>
      <vt:lpstr>D. Community Appearance Initiative Update</vt:lpstr>
      <vt:lpstr>PowerPoint Presentation</vt:lpstr>
      <vt:lpstr>E. Housing Study Update</vt:lpstr>
      <vt:lpstr>PowerPoint Presentation</vt:lpstr>
      <vt:lpstr>Public Comment</vt:lpstr>
      <vt:lpstr>Board Members’ Comments</vt:lpstr>
      <vt:lpstr>Adjournment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Jeffrey Adams</dc:creator>
  <cp:lastModifiedBy>Jeffrey Adams</cp:lastModifiedBy>
  <cp:revision>141</cp:revision>
  <cp:lastPrinted>2023-04-20T16:17:37Z</cp:lastPrinted>
  <dcterms:created xsi:type="dcterms:W3CDTF">2023-03-22T17:40:32Z</dcterms:created>
  <dcterms:modified xsi:type="dcterms:W3CDTF">2024-07-19T13:09:32Z</dcterms:modified>
</cp:coreProperties>
</file>