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76" r:id="rId2"/>
    <p:sldId id="264" r:id="rId3"/>
    <p:sldId id="258" r:id="rId4"/>
    <p:sldId id="265" r:id="rId5"/>
    <p:sldId id="260" r:id="rId6"/>
    <p:sldId id="272" r:id="rId7"/>
    <p:sldId id="268" r:id="rId8"/>
    <p:sldId id="261" r:id="rId9"/>
    <p:sldId id="273" r:id="rId10"/>
    <p:sldId id="274" r:id="rId11"/>
    <p:sldId id="270" r:id="rId12"/>
    <p:sldId id="262" r:id="rId13"/>
    <p:sldId id="259" r:id="rId14"/>
    <p:sldId id="263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BFF"/>
    <a:srgbClr val="002E50"/>
    <a:srgbClr val="396234"/>
    <a:srgbClr val="0A1109"/>
    <a:srgbClr val="2B4927"/>
    <a:srgbClr val="406E3A"/>
    <a:srgbClr val="71AF69"/>
    <a:srgbClr val="6BBA5E"/>
    <a:srgbClr val="00518E"/>
    <a:srgbClr val="47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5" autoAdjust="0"/>
  </p:normalViewPr>
  <p:slideViewPr>
    <p:cSldViewPr>
      <p:cViewPr varScale="1">
        <p:scale>
          <a:sx n="120" d="100"/>
          <a:sy n="120" d="100"/>
        </p:scale>
        <p:origin x="13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3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image" Target="../media/image7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image" Target="../media/image5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4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5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6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72134733158383"/>
          <c:y val="2.8850724613239682E-2"/>
          <c:w val="0.79450672284385448"/>
          <c:h val="0.63481953290870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Sheet1!$A$2:$C$2</c:f>
              <c:strCache>
                <c:ptCount val="3"/>
                <c:pt idx="0">
                  <c:v>City</c:v>
                </c:pt>
              </c:strCache>
            </c:strRef>
          </c:tx>
          <c:spPr>
            <a:solidFill>
              <a:srgbClr val="FFFF00"/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Sheet1!$D$2:$H$2</c:f>
              <c:numCache>
                <c:formatCode>General</c:formatCode>
                <c:ptCount val="5"/>
                <c:pt idx="0">
                  <c:v>480</c:v>
                </c:pt>
                <c:pt idx="1">
                  <c:v>535</c:v>
                </c:pt>
                <c:pt idx="2">
                  <c:v>661</c:v>
                </c:pt>
                <c:pt idx="3">
                  <c:v>605</c:v>
                </c:pt>
                <c:pt idx="4">
                  <c:v>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0-444D-BF4D-C2720E2A020E}"/>
            </c:ext>
          </c:extLst>
        </c:ser>
        <c:ser>
          <c:idx val="1"/>
          <c:order val="1"/>
          <c:tx>
            <c:strRef>
              <c:f>Sheet1!$A$3:$C$3</c:f>
              <c:strCache>
                <c:ptCount val="3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Sheet1!$D$3:$H$3</c:f>
              <c:numCache>
                <c:formatCode>General</c:formatCode>
                <c:ptCount val="5"/>
                <c:pt idx="0">
                  <c:v>910</c:v>
                </c:pt>
                <c:pt idx="1">
                  <c:v>994</c:v>
                </c:pt>
                <c:pt idx="2">
                  <c:v>1207</c:v>
                </c:pt>
                <c:pt idx="3">
                  <c:v>1329</c:v>
                </c:pt>
                <c:pt idx="4">
                  <c:v>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0-444D-BF4D-C2720E2A020E}"/>
            </c:ext>
          </c:extLst>
        </c:ser>
        <c:ser>
          <c:idx val="2"/>
          <c:order val="2"/>
          <c:tx>
            <c:strRef>
              <c:f>Sheet1!$A$4:$C$4</c:f>
              <c:strCache>
                <c:ptCount val="3"/>
                <c:pt idx="0">
                  <c:v>Total</c:v>
                </c:pt>
              </c:strCache>
            </c:strRef>
          </c:tx>
          <c:spPr>
            <a:solidFill>
              <a:srgbClr val="FF0000"/>
            </a:solidFill>
            <a:ln w="1340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Sheet1!$D$1:$H$1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Sheet1!$D$4:$H$4</c:f>
              <c:numCache>
                <c:formatCode>General</c:formatCode>
                <c:ptCount val="5"/>
                <c:pt idx="0">
                  <c:v>1390</c:v>
                </c:pt>
                <c:pt idx="1">
                  <c:v>1529</c:v>
                </c:pt>
                <c:pt idx="2">
                  <c:v>1868</c:v>
                </c:pt>
                <c:pt idx="3">
                  <c:v>1934</c:v>
                </c:pt>
                <c:pt idx="4">
                  <c:v>2041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0-444D-BF4D-C2720E2A0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31232"/>
        <c:axId val="93632768"/>
      </c:barChart>
      <c:catAx>
        <c:axId val="9363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632768"/>
        <c:crosses val="autoZero"/>
        <c:auto val="1"/>
        <c:lblAlgn val="ctr"/>
        <c:lblOffset val="100"/>
        <c:tickMarkSkip val="1"/>
        <c:noMultiLvlLbl val="0"/>
      </c:catAx>
      <c:valAx>
        <c:axId val="93632768"/>
        <c:scaling>
          <c:orientation val="minMax"/>
        </c:scaling>
        <c:delete val="0"/>
        <c:axPos val="l"/>
        <c:majorGridlines>
          <c:spPr>
            <a:ln w="335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631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51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68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4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08196721311553"/>
          <c:y val="3.3823529411764711E-2"/>
          <c:w val="0.69320843091334894"/>
          <c:h val="0.62580103957593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C-49AC-92DF-0FE94D549E6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Addition/Remodel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40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C-49AC-92DF-0FE94D549E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27264"/>
        <c:axId val="38461824"/>
      </c:barChart>
      <c:catAx>
        <c:axId val="384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46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461824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427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081272084805637"/>
          <c:y val="3.6960985626283402E-2"/>
          <c:w val="0.79269729093050778"/>
          <c:h val="0.663244353182752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Sheet1!$A$2:$D$2</c:f>
              <c:strCache>
                <c:ptCount val="4"/>
                <c:pt idx="0">
                  <c:v>City</c:v>
                </c:pt>
              </c:strCache>
            </c:strRef>
          </c:tx>
          <c:spPr>
            <a:solidFill>
              <a:srgbClr val="FFFF00">
                <a:alpha val="95000"/>
              </a:srgb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Sheet1!$E$2:$I$2</c:f>
              <c:numCache>
                <c:formatCode>"$"#,##0</c:formatCode>
                <c:ptCount val="5"/>
                <c:pt idx="0">
                  <c:v>23975307</c:v>
                </c:pt>
                <c:pt idx="1">
                  <c:v>26094691</c:v>
                </c:pt>
                <c:pt idx="2">
                  <c:v>21494392</c:v>
                </c:pt>
                <c:pt idx="3">
                  <c:v>26374131</c:v>
                </c:pt>
                <c:pt idx="4">
                  <c:v>32003444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2A-4C10-936F-F613CF046490}"/>
            </c:ext>
          </c:extLst>
        </c:ser>
        <c:ser>
          <c:idx val="1"/>
          <c:order val="1"/>
          <c:tx>
            <c:strRef>
              <c:f>Sheet1!$A$3:$D$3</c:f>
              <c:strCache>
                <c:ptCount val="4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Sheet1!$E$3:$I$3</c:f>
              <c:numCache>
                <c:formatCode>"$"#,##0</c:formatCode>
                <c:ptCount val="5"/>
                <c:pt idx="0">
                  <c:v>41376430</c:v>
                </c:pt>
                <c:pt idx="1">
                  <c:v>68437721</c:v>
                </c:pt>
                <c:pt idx="2">
                  <c:v>60387272</c:v>
                </c:pt>
                <c:pt idx="3">
                  <c:v>70763760</c:v>
                </c:pt>
                <c:pt idx="4">
                  <c:v>75229583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2A-4C10-936F-F613CF046490}"/>
            </c:ext>
          </c:extLst>
        </c:ser>
        <c:ser>
          <c:idx val="2"/>
          <c:order val="2"/>
          <c:tx>
            <c:strRef>
              <c:f>Sheet1!$A$4:$D$4</c:f>
              <c:strCache>
                <c:ptCount val="4"/>
                <c:pt idx="0">
                  <c:v>Total</c:v>
                </c:pt>
              </c:strCache>
            </c:strRef>
          </c:tx>
          <c:spPr>
            <a:solidFill>
              <a:srgbClr val="FF0000">
                <a:alpha val="95000"/>
              </a:srgb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Sheet1!$E$1:$I$1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Sheet1!$E$4:$I$4</c:f>
              <c:numCache>
                <c:formatCode>"$"#,##0</c:formatCode>
                <c:ptCount val="5"/>
                <c:pt idx="0">
                  <c:v>65351737</c:v>
                </c:pt>
                <c:pt idx="1">
                  <c:v>94532412</c:v>
                </c:pt>
                <c:pt idx="2">
                  <c:v>81881664</c:v>
                </c:pt>
                <c:pt idx="3">
                  <c:v>97137891</c:v>
                </c:pt>
                <c:pt idx="4">
                  <c:v>107233027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2A-4C10-936F-F613CF0464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839360"/>
        <c:axId val="93840896"/>
      </c:barChart>
      <c:catAx>
        <c:axId val="9383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3840896"/>
        <c:crosses val="autoZero"/>
        <c:auto val="1"/>
        <c:lblAlgn val="ctr"/>
        <c:lblOffset val="100"/>
        <c:tickMarkSkip val="1"/>
        <c:noMultiLvlLbl val="0"/>
      </c:catAx>
      <c:valAx>
        <c:axId val="93840896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93839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63486454652562"/>
          <c:y val="3.6960985626283402E-2"/>
          <c:w val="0.79740871613663133"/>
          <c:h val="0.665297741273101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City</c:v>
                </c:pt>
              </c:strCache>
            </c:strRef>
          </c:tx>
          <c:spPr>
            <a:solidFill>
              <a:srgbClr val="FFFF00">
                <a:alpha val="96000"/>
              </a:srgb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Sheet1!$B$2:$I$2</c:f>
              <c:numCache>
                <c:formatCode>"$"#,##0</c:formatCode>
                <c:ptCount val="5"/>
                <c:pt idx="0" formatCode="&quot;$&quot;#,##0_);[Red]\(&quot;$&quot;#,##0\)">
                  <c:v>193197</c:v>
                </c:pt>
                <c:pt idx="1">
                  <c:v>179196</c:v>
                </c:pt>
                <c:pt idx="2">
                  <c:v>146233</c:v>
                </c:pt>
                <c:pt idx="3">
                  <c:v>184755</c:v>
                </c:pt>
                <c:pt idx="4" formatCode="&quot;$&quot;#,##0_);[Red]\(&quot;$&quot;#,##0\)">
                  <c:v>224645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4-4165-A740-9F4FF277C6E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County</c:v>
                </c:pt>
              </c:strCache>
            </c:strRef>
          </c:tx>
          <c:spPr>
            <a:solidFill>
              <a:schemeClr val="bg2">
                <a:lumMod val="60000"/>
                <a:lumOff val="40000"/>
                <a:alpha val="95000"/>
              </a:scheme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Sheet1!$B$3:$I$3</c:f>
              <c:numCache>
                <c:formatCode>"$"#,##0</c:formatCode>
                <c:ptCount val="5"/>
                <c:pt idx="0" formatCode="&quot;$&quot;#,##0_);[Red]\(&quot;$&quot;#,##0\)">
                  <c:v>217505</c:v>
                </c:pt>
                <c:pt idx="1">
                  <c:v>345419</c:v>
                </c:pt>
                <c:pt idx="2">
                  <c:v>331912</c:v>
                </c:pt>
                <c:pt idx="3">
                  <c:v>340406</c:v>
                </c:pt>
                <c:pt idx="4" formatCode="&quot;$&quot;#,##0_);[Red]\(&quot;$&quot;#,##0\)">
                  <c:v>345623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4-4165-A740-9F4FF277C6E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0000">
                <a:alpha val="95000"/>
              </a:srgbClr>
            </a:solidFill>
            <a:ln w="13572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Sheet1!$B$4:$I$4</c:f>
              <c:numCache>
                <c:formatCode>"$"#,##0</c:formatCode>
                <c:ptCount val="5"/>
                <c:pt idx="0" formatCode="&quot;$&quot;#,##0_);[Red]\(&quot;$&quot;#,##0\)">
                  <c:v>410702</c:v>
                </c:pt>
                <c:pt idx="1">
                  <c:v>524615</c:v>
                </c:pt>
                <c:pt idx="2">
                  <c:v>478145</c:v>
                </c:pt>
                <c:pt idx="3">
                  <c:v>525161</c:v>
                </c:pt>
                <c:pt idx="4" formatCode="&quot;$&quot;#,##0_);[Red]\(&quot;$&quot;#,##0\)">
                  <c:v>570268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44-4165-A740-9F4FF277C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060800"/>
        <c:axId val="104062336"/>
      </c:barChart>
      <c:catAx>
        <c:axId val="10406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062336"/>
        <c:crosses val="autoZero"/>
        <c:auto val="1"/>
        <c:lblAlgn val="ctr"/>
        <c:lblOffset val="100"/>
        <c:tickMarkSkip val="1"/>
        <c:noMultiLvlLbl val="0"/>
      </c:catAx>
      <c:valAx>
        <c:axId val="104062336"/>
        <c:scaling>
          <c:orientation val="minMax"/>
        </c:scaling>
        <c:delete val="0"/>
        <c:axPos val="l"/>
        <c:majorGridlines>
          <c:spPr>
            <a:ln w="3393">
              <a:solidFill>
                <a:schemeClr val="tx1"/>
              </a:solidFill>
              <a:prstDash val="solid"/>
            </a:ln>
          </c:spPr>
        </c:majorGridlines>
        <c:numFmt formatCode="&quot;$&quot;#,##0_);[Red]\(&quot;$&quot;#,##0\)" sourceLinked="1"/>
        <c:majorTickMark val="out"/>
        <c:minorTickMark val="none"/>
        <c:tickLblPos val="nextTo"/>
        <c:spPr>
          <a:ln w="339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04060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93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1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71713132384451"/>
          <c:y val="2.4680670114226012E-2"/>
          <c:w val="0.87444483535097384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>
                  <c:v>82</c:v>
                </c:pt>
                <c:pt idx="1">
                  <c:v>104</c:v>
                </c:pt>
                <c:pt idx="2">
                  <c:v>112</c:v>
                </c:pt>
                <c:pt idx="3">
                  <c:v>120</c:v>
                </c:pt>
                <c:pt idx="4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A-4A38-A005-82F927E12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176896"/>
        <c:axId val="22178432"/>
      </c:barChart>
      <c:catAx>
        <c:axId val="221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178432"/>
        <c:crosses val="autoZero"/>
        <c:auto val="1"/>
        <c:lblAlgn val="ctr"/>
        <c:lblOffset val="100"/>
        <c:tickMarkSkip val="1"/>
        <c:noMultiLvlLbl val="0"/>
      </c:catAx>
      <c:valAx>
        <c:axId val="22178432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176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40288568257659"/>
          <c:y val="0.12865497076023388"/>
          <c:w val="0.32519422863485098"/>
          <c:h val="0.5711500974658887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91">
              <a:solidFill>
                <a:schemeClr val="tx1"/>
              </a:solidFill>
              <a:prstDash val="solid"/>
            </a:ln>
          </c:spPr>
          <c:explosion val="25"/>
          <c:dPt>
            <c:idx val="1"/>
            <c:bubble3D val="0"/>
            <c:spPr>
              <a:solidFill>
                <a:srgbClr val="0000FF"/>
              </a:solidFill>
              <a:ln w="1269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B18-4183-A2C0-8A32C6C0FDE0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9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B18-4183-A2C0-8A32C6C0FDE0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9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B18-4183-A2C0-8A32C6C0FDE0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9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B18-4183-A2C0-8A32C6C0FDE0}"/>
              </c:ext>
            </c:extLst>
          </c:dPt>
          <c:dLbls>
            <c:dLbl>
              <c:idx val="0"/>
              <c:layout>
                <c:manualLayout>
                  <c:x val="7.9947228183320812E-2"/>
                  <c:y val="-6.288081079464072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City, 
Wilson Rd 
(29)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B18-4183-A2C0-8A32C6C0FDE0}"/>
                </c:ext>
              </c:extLst>
            </c:dLbl>
            <c:dLbl>
              <c:idx val="1"/>
              <c:layout>
                <c:manualLayout>
                  <c:x val="6.1362437894275208E-2"/>
                  <c:y val="-0.114070629172606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276 South 
(30)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18-4183-A2C0-8A32C6C0FDE0}"/>
                </c:ext>
              </c:extLst>
            </c:dLbl>
            <c:dLbl>
              <c:idx val="2"/>
              <c:layout>
                <c:manualLayout>
                  <c:x val="9.039254536300223E-3"/>
                  <c:y val="0.13539372232292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 East
Hwy. 280 
(20)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18-4183-A2C0-8A32C6C0FDE0}"/>
                </c:ext>
              </c:extLst>
            </c:dLbl>
            <c:dLbl>
              <c:idx val="3"/>
              <c:layout>
                <c:manualLayout>
                  <c:x val="-4.5458160090704566E-2"/>
                  <c:y val="5.30443281056036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Upper 64 West (11)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18-4183-A2C0-8A32C6C0FDE0}"/>
                </c:ext>
              </c:extLst>
            </c:dLbl>
            <c:dLbl>
              <c:idx val="4"/>
              <c:layout>
                <c:manualLayout>
                  <c:x val="-7.5011249576213954E-2"/>
                  <c:y val="1.24868476653451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Lower 64 West (28)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B18-4183-A2C0-8A32C6C0FDE0}"/>
                </c:ext>
              </c:extLst>
            </c:dLbl>
            <c:spPr>
              <a:noFill/>
              <a:ln w="25381">
                <a:noFill/>
              </a:ln>
            </c:spPr>
            <c:txPr>
              <a:bodyPr/>
              <a:lstStyle/>
              <a:p>
                <a:pPr>
                  <a:defRPr sz="157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City of Brevard</c:v>
                </c:pt>
                <c:pt idx="1">
                  <c:v>276 South </c:v>
                </c:pt>
                <c:pt idx="2">
                  <c:v>64 East/Hwy. 280</c:v>
                </c:pt>
                <c:pt idx="3">
                  <c:v>Upper 64 West</c:v>
                </c:pt>
                <c:pt idx="4">
                  <c:v>Lower 64 West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</c:v>
                </c:pt>
                <c:pt idx="1">
                  <c:v>30</c:v>
                </c:pt>
                <c:pt idx="2">
                  <c:v>20</c:v>
                </c:pt>
                <c:pt idx="3">
                  <c:v>11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B18-4183-A2C0-8A32C6C0FDE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265</c:v>
                </c:pt>
                <c:pt idx="1">
                  <c:v>289</c:v>
                </c:pt>
                <c:pt idx="2">
                  <c:v>362</c:v>
                </c:pt>
                <c:pt idx="3">
                  <c:v>393</c:v>
                </c:pt>
                <c:pt idx="4">
                  <c:v>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D-418A-AE79-4867731B7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48448"/>
        <c:axId val="22262528"/>
      </c:barChart>
      <c:catAx>
        <c:axId val="2224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62528"/>
        <c:crosses val="autoZero"/>
        <c:auto val="1"/>
        <c:lblAlgn val="ctr"/>
        <c:lblOffset val="100"/>
        <c:tickMarkSkip val="1"/>
        <c:noMultiLvlLbl val="0"/>
      </c:catAx>
      <c:valAx>
        <c:axId val="22262528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248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Sheet1!$B$1:$I$1</c:f>
              <c:numCache>
                <c:formatCode>General</c:formatCode>
                <c:ptCount val="5"/>
                <c:pt idx="0" formatCode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Sheet1!$B$4:$I$4</c:f>
              <c:numCache>
                <c:formatCode>General</c:formatCode>
                <c:ptCount val="5"/>
                <c:pt idx="0" formatCode="#,##0_);[Red]\(#,##0\)">
                  <c:v>754</c:v>
                </c:pt>
                <c:pt idx="1">
                  <c:v>791</c:v>
                </c:pt>
                <c:pt idx="2">
                  <c:v>1120</c:v>
                </c:pt>
                <c:pt idx="3">
                  <c:v>1096</c:v>
                </c:pt>
                <c:pt idx="4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4A-4FB0-A1D7-C663FB32A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4528"/>
        <c:axId val="22296064"/>
      </c:barChart>
      <c:catAx>
        <c:axId val="222945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296064"/>
        <c:crosses val="autoZero"/>
        <c:auto val="1"/>
        <c:lblAlgn val="ctr"/>
        <c:lblOffset val="100"/>
        <c:tickMarkSkip val="1"/>
        <c:noMultiLvlLbl val="0"/>
      </c:catAx>
      <c:valAx>
        <c:axId val="22296064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294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49387576552931"/>
          <c:y val="9.5440251572327009E-2"/>
          <c:w val="0.64988290398126458"/>
          <c:h val="0.45375848066161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 Houses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D-4675-96B1-CF0545C6A3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Addition/Remodel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99</c:v>
                </c:pt>
                <c:pt idx="1">
                  <c:v>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D-4675-96B1-CF0545C6A3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Manufactured Homes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City</c:v>
                </c:pt>
                <c:pt idx="1">
                  <c:v>County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D-4675-96B1-CF0545C6A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99584"/>
        <c:axId val="19701120"/>
      </c:barChart>
      <c:catAx>
        <c:axId val="1969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01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701120"/>
        <c:scaling>
          <c:orientation val="minMax"/>
          <c:max val="2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699584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spPr>
          <a:ln w="317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12</c:v>
                </c:pt>
                <c:pt idx="1">
                  <c:v>15</c:v>
                </c:pt>
                <c:pt idx="2">
                  <c:v>19</c:v>
                </c:pt>
                <c:pt idx="3">
                  <c:v>9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8-4DF7-92A6-D88D99F2D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30848"/>
        <c:axId val="22432384"/>
      </c:barChart>
      <c:catAx>
        <c:axId val="224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32384"/>
        <c:crosses val="autoZero"/>
        <c:auto val="1"/>
        <c:lblAlgn val="ctr"/>
        <c:lblOffset val="100"/>
        <c:tickMarkSkip val="1"/>
        <c:noMultiLvlLbl val="0"/>
      </c:catAx>
      <c:valAx>
        <c:axId val="22432384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30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55</c:v>
                </c:pt>
                <c:pt idx="1">
                  <c:v>58</c:v>
                </c:pt>
                <c:pt idx="2">
                  <c:v>58</c:v>
                </c:pt>
                <c:pt idx="3">
                  <c:v>55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A-431A-AA4A-2CFDBA987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64000"/>
        <c:axId val="22465536"/>
      </c:barChart>
      <c:catAx>
        <c:axId val="224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465536"/>
        <c:crosses val="autoZero"/>
        <c:auto val="1"/>
        <c:lblAlgn val="ctr"/>
        <c:lblOffset val="100"/>
        <c:tickMarkSkip val="1"/>
        <c:noMultiLvlLbl val="0"/>
      </c:catAx>
      <c:valAx>
        <c:axId val="22465536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4640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4063604240297"/>
          <c:y val="3.6960985626283402E-2"/>
          <c:w val="0.87396937573616018"/>
          <c:h val="0.796714579055441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>
                <a:lumMod val="75000"/>
                <a:alpha val="95000"/>
              </a:schemeClr>
            </a:solidFill>
            <a:ln w="13539">
              <a:solidFill>
                <a:schemeClr val="accent2">
                  <a:lumMod val="75000"/>
                </a:schemeClr>
              </a:solidFill>
              <a:prstDash val="solid"/>
            </a:ln>
          </c:spPr>
          <c:invertIfNegative val="0"/>
          <c:cat>
            <c:numRef>
              <c:f>Sheet1!$B$1:$H$1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Sheet1!$B$4:$H$4</c:f>
              <c:numCache>
                <c:formatCode>General</c:formatCode>
                <c:ptCount val="5"/>
                <c:pt idx="0" formatCode="#,##0_);[Red]\(#,##0\)">
                  <c:v>189</c:v>
                </c:pt>
                <c:pt idx="1">
                  <c:v>215</c:v>
                </c:pt>
                <c:pt idx="2">
                  <c:v>160</c:v>
                </c:pt>
                <c:pt idx="3">
                  <c:v>207</c:v>
                </c:pt>
                <c:pt idx="4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4-457B-B47A-B2FA200E6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08448"/>
        <c:axId val="22818816"/>
      </c:barChart>
      <c:catAx>
        <c:axId val="2280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18816"/>
        <c:crosses val="autoZero"/>
        <c:auto val="1"/>
        <c:lblAlgn val="ctr"/>
        <c:lblOffset val="100"/>
        <c:tickMarkSkip val="1"/>
        <c:noMultiLvlLbl val="0"/>
      </c:catAx>
      <c:valAx>
        <c:axId val="22818816"/>
        <c:scaling>
          <c:orientation val="minMax"/>
        </c:scaling>
        <c:delete val="0"/>
        <c:axPos val="l"/>
        <c:majorGridlines>
          <c:spPr>
            <a:ln w="3385">
              <a:solidFill>
                <a:schemeClr val="tx1"/>
              </a:solidFill>
              <a:prstDash val="solid"/>
            </a:ln>
          </c:spPr>
        </c:majorGridlines>
        <c:numFmt formatCode="#,##0_);[Red]\(#,##0\)" sourceLinked="1"/>
        <c:majorTickMark val="out"/>
        <c:minorTickMark val="none"/>
        <c:tickLblPos val="nextTo"/>
        <c:spPr>
          <a:ln w="33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22808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385">
            <a:solidFill>
              <a:schemeClr val="tx1"/>
            </a:solidFill>
            <a:prstDash val="solid"/>
          </a:ln>
        </c:spPr>
        <c:txPr>
          <a:bodyPr/>
          <a:lstStyle/>
          <a:p>
            <a:pPr rtl="0">
              <a:defRPr sz="17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</c:dTable>
      <c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35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1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defTabSz="938213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4" tIns="46927" rIns="93854" bIns="46927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>
                <a:latin typeface="Times New Roman" pitchFamily="18" charset="0"/>
              </a:defRPr>
            </a:lvl1pPr>
          </a:lstStyle>
          <a:p>
            <a:fld id="{3D81C244-5C8C-43F3-85A2-51AC31AB2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0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67CAE-E506-4AA6-9108-609398C65C2D}" type="slidenum">
              <a:rPr lang="en-US"/>
              <a:pPr/>
              <a:t>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BAD749-EB76-43CF-92FA-EE333C676D85}" type="slidenum">
              <a:rPr lang="en-US"/>
              <a:pPr/>
              <a:t>11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82924-BD08-4F21-9835-43F62FBD2F34}" type="slidenum">
              <a:rPr lang="en-US"/>
              <a:pPr/>
              <a:t>12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5C4CF4-4629-4098-9302-21483064D0F9}" type="slidenum">
              <a:rPr lang="en-US"/>
              <a:pPr/>
              <a:t>13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B626B4-04E8-43DC-AE99-C8D4305173A7}" type="slidenum">
              <a:rPr lang="en-US"/>
              <a:pPr/>
              <a:t>14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E5DFA-47E5-4D9C-B2F2-9BC85195D9A2}" type="slidenum">
              <a:rPr lang="en-US"/>
              <a:pPr/>
              <a:t>3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B949B-331E-4F46-B873-77DD0E09742D}" type="slidenum">
              <a:rPr lang="en-US"/>
              <a:pPr/>
              <a:t>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4011BA-1FF0-4F99-8F68-CA271476C07C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1534C7-6682-4DCD-A538-62504F05FC9A}" type="slidenum">
              <a:rPr lang="en-US"/>
              <a:pPr/>
              <a:t>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BC80A-37E3-48FF-9227-C50210CCC88D}" type="slidenum">
              <a:rPr lang="en-US"/>
              <a:pPr/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8C2C0-FADF-483D-AAF5-43592A4910DE}" type="slidenum">
              <a:rPr lang="en-US"/>
              <a:pPr/>
              <a:t>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2FBE1-73AA-49C1-95E5-6F147E11BA2A}" type="slidenum">
              <a:rPr lang="en-US"/>
              <a:pPr/>
              <a:t>9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1FCD0-EC5F-4C3C-954E-2C7E84F1516C}" type="slidenum">
              <a:rPr lang="en-US"/>
              <a:pPr/>
              <a:t>10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66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66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266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66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2D3BF3-8AB3-4186-A701-C76F3EE3F2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BAD420-8D18-4D65-88B4-3B95CF2FF3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5A186A-9C5E-4698-991B-4640421669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0DAA05-F22B-40AB-8428-18180D6F056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5AC97-A8A0-4B8A-92D3-DD0D2681B8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B494A-110D-4174-947A-2015A91147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368BBD-C909-4C24-B743-0CEBFEF2BA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6813E9-FF94-4BE2-A38F-7D87EF53672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26B9B7-269F-42F1-B88F-7373ECB955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A6CB3A-4496-4F9A-B9D1-1A567E6227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03B73A-A426-453E-9B6E-BF25980250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ED7FC4-5CBA-4AEE-AA17-12B214D637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A6F3549-9284-4747-B3F6-CDA8B368899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56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56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ylvaniacounty.org/departments/building-permitting-and-enforcemen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LogoBld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861898"/>
            <a:ext cx="1017588" cy="10287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88832"/>
            <a:ext cx="91440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lang="en-US" sz="11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ransylvania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ounty</a:t>
            </a:r>
            <a:r>
              <a:rPr kumimoji="0" lang="en-US" sz="1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uilding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ermitting </a:t>
            </a:r>
            <a:r>
              <a:rPr kumimoji="0" lang="en-US" sz="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nforcement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orth 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sz="10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arolina                                 </a:t>
            </a:r>
            <a:r>
              <a:rPr lang="en-US" sz="900" dirty="0"/>
              <a:t>                     </a:t>
            </a:r>
            <a:r>
              <a:rPr lang="en-US" sz="800" b="1" dirty="0">
                <a:hlinkClick r:id="rId3"/>
              </a:rPr>
              <a:t>www.transylvaniacounty.org/departments/building-permitting-and-enforcement</a:t>
            </a:r>
            <a:r>
              <a:rPr lang="en-US" sz="800" b="1" dirty="0"/>
              <a:t>  </a:t>
            </a:r>
            <a:r>
              <a:rPr lang="en-US" sz="9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January 2, 2020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To: County Commissioners, County Manager,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Interested </a:t>
            </a:r>
            <a:r>
              <a:rPr lang="en-US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arties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From: Mike Owen, Building Director;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Sherry Reece, Program Support; Beverly McJunkin, Administrative Assistant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Subject: 2019 Annual Summary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 have attached statistical graphs for 2019 department permit activities showing information expressed in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various ways.  Please feel free to contact me if you have any questions.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Thank you for your support with our tasks.  You are a part of our effort to safeguard the safety to life, the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health and general</a:t>
            </a:r>
            <a:r>
              <a:rPr kumimoji="0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welfare and the protection to property for our citizens.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Respectfully, 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Mike Owen, Director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Transylvania County Building Permitting &amp; Enforcement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106 E. Morgan Street, Suite 208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Brevard, NC 28712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(828) 884-3209</a:t>
            </a: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00800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Commercial Remodel/Addition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92728508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Commercial Single Trades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08190231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/>
              <a:t>2019 Detailed Commercial Activity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60059843"/>
              </p:ext>
            </p:extLst>
          </p:nvPr>
        </p:nvGraphicFramePr>
        <p:xfrm>
          <a:off x="457200" y="1958266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2667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</a:pPr>
            <a:r>
              <a:rPr lang="en-US" sz="1200" b="1" dirty="0"/>
              <a:t>New Value: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$  6,325,861 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City:	$11,525,072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343400" y="5867400"/>
            <a:ext cx="5257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Addition/Remodel Value: 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$1,967,811  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City:	$7,795,766</a:t>
            </a: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Construction Value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53647542"/>
              </p:ext>
            </p:extLst>
          </p:nvPr>
        </p:nvGraphicFramePr>
        <p:xfrm>
          <a:off x="152400" y="1600200"/>
          <a:ext cx="88757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Fees Collected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35394418"/>
              </p:ext>
            </p:extLst>
          </p:nvPr>
        </p:nvGraphicFramePr>
        <p:xfrm>
          <a:off x="233363" y="1571625"/>
          <a:ext cx="8743950" cy="506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Gomez 2 00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981200"/>
            <a:ext cx="7620000" cy="4419600"/>
          </a:xfrm>
          <a:solidFill>
            <a:srgbClr val="0000FF"/>
          </a:solidFill>
          <a:ln w="57150">
            <a:solidFill>
              <a:srgbClr val="000066"/>
            </a:solidFill>
          </a:ln>
        </p:spPr>
      </p:pic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752600"/>
          </a:xfrm>
          <a:noFill/>
          <a:ln/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Transylvania County 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Building Permitting and Enforcement Department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2019 Annual Summary</a:t>
            </a:r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Total Permits Issued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09104453"/>
              </p:ext>
            </p:extLst>
          </p:nvPr>
        </p:nvGraphicFramePr>
        <p:xfrm>
          <a:off x="304800" y="1295400"/>
          <a:ext cx="8686800" cy="539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New House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27332627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77200" cy="1219200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/>
              <a:t>New Houses By Area</a:t>
            </a:r>
            <a:br>
              <a:rPr lang="en-US" sz="4000" dirty="0"/>
            </a:br>
            <a:r>
              <a:rPr lang="en-US" sz="2800" dirty="0"/>
              <a:t>Calendar Year 2019</a:t>
            </a:r>
            <a:endParaRPr lang="en-US" sz="4000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62601632"/>
              </p:ext>
            </p:extLst>
          </p:nvPr>
        </p:nvGraphicFramePr>
        <p:xfrm>
          <a:off x="384175" y="1905000"/>
          <a:ext cx="8375650" cy="47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Residential Remodel/Addition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0059539"/>
              </p:ext>
            </p:extLst>
          </p:nvPr>
        </p:nvGraphicFramePr>
        <p:xfrm>
          <a:off x="228600" y="1447800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Residential Single Trades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46498035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ln>
            <a:solidFill>
              <a:schemeClr val="bg2"/>
            </a:solidFill>
          </a:ln>
        </p:spPr>
        <p:txBody>
          <a:bodyPr/>
          <a:lstStyle/>
          <a:p>
            <a:pPr algn="ctr"/>
            <a:r>
              <a:rPr lang="en-US" sz="4000" dirty="0"/>
              <a:t>2019 Detailed Residential Activity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36057287"/>
              </p:ext>
            </p:extLst>
          </p:nvPr>
        </p:nvGraphicFramePr>
        <p:xfrm>
          <a:off x="381000" y="1660634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2000" y="5867400"/>
            <a:ext cx="259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New House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$45,747,151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City:	$  9,499,436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276600" y="5943600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Addition/Remodel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$18,792,823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City:	$  3,082,427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172200" y="59436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/>
              <a:t>Manufactured Homes Value: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County:	$2,395,937</a:t>
            </a:r>
          </a:p>
          <a:p>
            <a:pPr>
              <a:spcBef>
                <a:spcPct val="50000"/>
              </a:spcBef>
            </a:pPr>
            <a:r>
              <a:rPr lang="en-US" sz="1200" b="1" dirty="0"/>
              <a:t>City:	$   100,743</a:t>
            </a:r>
          </a:p>
        </p:txBody>
      </p:sp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066800"/>
          </a:xfrm>
          <a:ln/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</a:rPr>
              <a:t>New Commercial Permits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2015 - 2019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963488563"/>
              </p:ext>
            </p:extLst>
          </p:nvPr>
        </p:nvGraphicFramePr>
        <p:xfrm>
          <a:off x="234950" y="1573213"/>
          <a:ext cx="8723313" cy="5046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370</Words>
  <Application>Microsoft Office PowerPoint</Application>
  <PresentationFormat>On-screen Show (4:3)</PresentationFormat>
  <Paragraphs>75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Pixel</vt:lpstr>
      <vt:lpstr>PowerPoint Presentation</vt:lpstr>
      <vt:lpstr>Transylvania County  Building Permitting and Enforcement Department 2019 Annual Summary</vt:lpstr>
      <vt:lpstr>Total Permits Issued 2015 - 2019</vt:lpstr>
      <vt:lpstr>New House Permits 2015 - 2019</vt:lpstr>
      <vt:lpstr>New Houses By Area Calendar Year 2019</vt:lpstr>
      <vt:lpstr>Residential Remodel/Addition Permits 2015 - 2019</vt:lpstr>
      <vt:lpstr>Residential Single Trades 2015 - 2019</vt:lpstr>
      <vt:lpstr>2019 Detailed Residential Activity</vt:lpstr>
      <vt:lpstr>New Commercial Permits 2015 - 2019</vt:lpstr>
      <vt:lpstr>Commercial Remodel/Addition Permits 2015 - 2019</vt:lpstr>
      <vt:lpstr>Commercial Single Trades 2015 - 2019</vt:lpstr>
      <vt:lpstr>2019 Detailed Commercial Activity</vt:lpstr>
      <vt:lpstr>Total Construction Value 2015 - 2019</vt:lpstr>
      <vt:lpstr>Total Fees Collected 2015 - 2019</vt:lpstr>
    </vt:vector>
  </TitlesOfParts>
  <Company>TCPED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Permits Issued 2002 - 2006</dc:title>
  <dc:creator>Sherry Reece</dc:creator>
  <cp:lastModifiedBy>Sherry Reece</cp:lastModifiedBy>
  <cp:revision>281</cp:revision>
  <cp:lastPrinted>2018-12-31T15:17:04Z</cp:lastPrinted>
  <dcterms:created xsi:type="dcterms:W3CDTF">2006-12-29T15:32:23Z</dcterms:created>
  <dcterms:modified xsi:type="dcterms:W3CDTF">2020-02-13T18:28:16Z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